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79"/>
  </p:notesMasterIdLst>
  <p:handoutMasterIdLst>
    <p:handoutMasterId r:id="rId80"/>
  </p:handoutMasterIdLst>
  <p:sldIdLst>
    <p:sldId id="260" r:id="rId2"/>
    <p:sldId id="289" r:id="rId3"/>
    <p:sldId id="352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60" r:id="rId12"/>
    <p:sldId id="364" r:id="rId13"/>
    <p:sldId id="362" r:id="rId14"/>
    <p:sldId id="363" r:id="rId15"/>
    <p:sldId id="365" r:id="rId16"/>
    <p:sldId id="366" r:id="rId17"/>
    <p:sldId id="368" r:id="rId18"/>
    <p:sldId id="367" r:id="rId19"/>
    <p:sldId id="369" r:id="rId20"/>
    <p:sldId id="370" r:id="rId21"/>
    <p:sldId id="371" r:id="rId22"/>
    <p:sldId id="372" r:id="rId23"/>
    <p:sldId id="373" r:id="rId24"/>
    <p:sldId id="403" r:id="rId25"/>
    <p:sldId id="374" r:id="rId26"/>
    <p:sldId id="375" r:id="rId27"/>
    <p:sldId id="376" r:id="rId28"/>
    <p:sldId id="401" r:id="rId29"/>
    <p:sldId id="278" r:id="rId30"/>
    <p:sldId id="402" r:id="rId31"/>
    <p:sldId id="414" r:id="rId32"/>
    <p:sldId id="404" r:id="rId33"/>
    <p:sldId id="377" r:id="rId34"/>
    <p:sldId id="378" r:id="rId35"/>
    <p:sldId id="400" r:id="rId36"/>
    <p:sldId id="406" r:id="rId37"/>
    <p:sldId id="299" r:id="rId38"/>
    <p:sldId id="300" r:id="rId39"/>
    <p:sldId id="384" r:id="rId40"/>
    <p:sldId id="301" r:id="rId41"/>
    <p:sldId id="351" r:id="rId42"/>
    <p:sldId id="306" r:id="rId43"/>
    <p:sldId id="307" r:id="rId44"/>
    <p:sldId id="385" r:id="rId45"/>
    <p:sldId id="387" r:id="rId46"/>
    <p:sldId id="399" r:id="rId47"/>
    <p:sldId id="328" r:id="rId48"/>
    <p:sldId id="329" r:id="rId49"/>
    <p:sldId id="330" r:id="rId50"/>
    <p:sldId id="380" r:id="rId51"/>
    <p:sldId id="322" r:id="rId52"/>
    <p:sldId id="314" r:id="rId53"/>
    <p:sldId id="315" r:id="rId54"/>
    <p:sldId id="381" r:id="rId55"/>
    <p:sldId id="324" r:id="rId56"/>
    <p:sldId id="325" r:id="rId57"/>
    <p:sldId id="382" r:id="rId58"/>
    <p:sldId id="326" r:id="rId59"/>
    <p:sldId id="409" r:id="rId60"/>
    <p:sldId id="410" r:id="rId61"/>
    <p:sldId id="339" r:id="rId62"/>
    <p:sldId id="343" r:id="rId63"/>
    <p:sldId id="281" r:id="rId64"/>
    <p:sldId id="282" r:id="rId65"/>
    <p:sldId id="283" r:id="rId66"/>
    <p:sldId id="405" r:id="rId67"/>
    <p:sldId id="391" r:id="rId68"/>
    <p:sldId id="389" r:id="rId69"/>
    <p:sldId id="390" r:id="rId70"/>
    <p:sldId id="411" r:id="rId71"/>
    <p:sldId id="412" r:id="rId72"/>
    <p:sldId id="407" r:id="rId73"/>
    <p:sldId id="284" r:id="rId74"/>
    <p:sldId id="288" r:id="rId75"/>
    <p:sldId id="285" r:id="rId76"/>
    <p:sldId id="287" r:id="rId77"/>
    <p:sldId id="408" r:id="rId7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1"/>
      <p:bold r:id="rId82"/>
      <p:italic r:id="rId83"/>
      <p:boldItalic r:id="rId84"/>
    </p:embeddedFont>
    <p:embeddedFont>
      <p:font typeface="Gulim" panose="020B0604020202020204" charset="-127"/>
      <p:regular r:id="rId85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BD"/>
    <a:srgbClr val="B9B9ED"/>
    <a:srgbClr val="FFFF99"/>
    <a:srgbClr val="F4C7C6"/>
    <a:srgbClr val="FF6699"/>
    <a:srgbClr val="FF99FF"/>
    <a:srgbClr val="CCECFF"/>
    <a:srgbClr val="CBD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6" autoAdjust="0"/>
    <p:restoredTop sz="94660"/>
  </p:normalViewPr>
  <p:slideViewPr>
    <p:cSldViewPr>
      <p:cViewPr varScale="1">
        <p:scale>
          <a:sx n="110" d="100"/>
          <a:sy n="110" d="100"/>
        </p:scale>
        <p:origin x="18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32"/>
    </p:cViewPr>
  </p:sorterViewPr>
  <p:notesViewPr>
    <p:cSldViewPr>
      <p:cViewPr>
        <p:scale>
          <a:sx n="75" d="100"/>
          <a:sy n="75" d="100"/>
        </p:scale>
        <p:origin x="-2130" y="-2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>
                <a:cs typeface="+mn-cs"/>
              </a:rPr>
              <a:t>	Chapter 3		 3-</a:t>
            </a:r>
            <a:fld id="{DA4EC368-6A8C-4FDA-A787-16FC5D3F4390}" type="slidenum">
              <a:rPr lang="en-US" sz="1200">
                <a:cs typeface="+mn-cs"/>
              </a:rPr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‹N°›</a:t>
            </a:fld>
            <a:endParaRPr lang="en-US" sz="1200">
              <a:cs typeface="+mn-cs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 dirty="0">
                <a:cs typeface="+mn-cs"/>
              </a:rPr>
              <a:t>Basic Business Statistics:, 10/e	© 2006 Prentice Hall, Inc.</a:t>
            </a:r>
          </a:p>
        </p:txBody>
      </p:sp>
    </p:spTree>
    <p:extLst>
      <p:ext uri="{BB962C8B-B14F-4D97-AF65-F5344CB8AC3E}">
        <p14:creationId xmlns:p14="http://schemas.microsoft.com/office/powerpoint/2010/main" val="145570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08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02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3257550" algn="ctr"/>
                <a:tab pos="6457950" algn="r"/>
              </a:tabLst>
              <a:defRPr/>
            </a:pPr>
            <a:r>
              <a:rPr lang="en-US" sz="1200">
                <a:cs typeface="+mn-cs"/>
              </a:rPr>
              <a:t>	Chapter 3		3-</a:t>
            </a:r>
            <a:fld id="{AE89C2C7-6470-4ABA-A542-77DC5F7B776A}" type="slidenum">
              <a:rPr lang="en-US" sz="1200">
                <a:cs typeface="+mn-cs"/>
              </a:rPr>
              <a:pPr eaLnBrk="0" hangingPunct="0">
                <a:tabLst>
                  <a:tab pos="285750" algn="l"/>
                  <a:tab pos="3257550" algn="ctr"/>
                  <a:tab pos="6457950" algn="r"/>
                </a:tabLst>
                <a:defRPr/>
              </a:pPr>
              <a:t>‹N°›</a:t>
            </a:fld>
            <a:endParaRPr lang="en-US" sz="1200">
              <a:cs typeface="+mn-cs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285750" algn="l"/>
                <a:tab pos="6457950" algn="r"/>
              </a:tabLst>
              <a:defRPr/>
            </a:pPr>
            <a:r>
              <a:rPr lang="en-US" sz="1000" dirty="0">
                <a:cs typeface="+mn-cs"/>
              </a:rPr>
              <a:t>Basic Business Statistics:, 10/e	© 2006 Prentice Hall, Inc.</a:t>
            </a:r>
          </a:p>
        </p:txBody>
      </p:sp>
    </p:spTree>
    <p:extLst>
      <p:ext uri="{BB962C8B-B14F-4D97-AF65-F5344CB8AC3E}">
        <p14:creationId xmlns:p14="http://schemas.microsoft.com/office/powerpoint/2010/main" val="1620254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 w="9525"/>
        </p:spPr>
        <p:txBody>
          <a:bodyPr/>
          <a:lstStyle/>
          <a:p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417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4938" y="2438400"/>
            <a:ext cx="9009062" cy="1181100"/>
            <a:chOff x="0" y="1536"/>
            <a:chExt cx="5675" cy="744"/>
          </a:xfrm>
        </p:grpSpPr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185" y="1604"/>
              <a:ext cx="449" cy="297"/>
              <a:chOff x="720" y="336"/>
              <a:chExt cx="624" cy="432"/>
            </a:xfrm>
          </p:grpSpPr>
          <p:sp>
            <p:nvSpPr>
              <p:cNvPr id="12" name="Rectangle 6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3356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1438"/>
            <a:ext cx="6400800" cy="17621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F548C9FB-03E0-4A02-B420-7647E7CA7EB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5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45226406-29E0-41B4-B29E-7F66E9668CF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A9C432EE-F44A-4D1F-9912-883D88FBB7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828800"/>
            <a:ext cx="396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4170363"/>
            <a:ext cx="39624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DB74BF9A-D9CD-42F4-AA4A-486C428BC9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8077200" cy="45323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EF41BB69-50B4-42CE-9DD0-26ED838FF8F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28600"/>
            <a:ext cx="738346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9DFD76D5-A5CD-49EC-9EEF-BA85D9BC6A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B69DDB9E-882A-44BA-A27C-74369AA8915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368FC07F-DBBB-41D6-90B9-8B1DF7C870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F791CC85-7CB5-4530-BD87-A0FCFF091C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5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29AB4A3F-17AD-484D-8D3E-34C3BEC8CA1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3087BEC5-80FA-483E-B5F5-74F8C0C9228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08A03EA2-3532-42FE-8388-D8546550F2D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74EF4B54-1FDA-44BE-B5F8-BDF524366C8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3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ADD1E050-C4C1-4067-8B02-9749138213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 3-</a:t>
            </a:r>
            <a:fld id="{14FB4EA6-0B06-4972-B9FF-C0056C2F7E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Footer Placeholder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 3-</a:t>
            </a:r>
            <a:fld id="{0777F2D6-D87C-49A7-A578-A90DCC349B9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0" y="609600"/>
            <a:ext cx="9009063" cy="1181100"/>
            <a:chOff x="0" y="1536"/>
            <a:chExt cx="5675" cy="744"/>
          </a:xfrm>
        </p:grpSpPr>
        <p:grpSp>
          <p:nvGrpSpPr>
            <p:cNvPr id="23559" name="Group 7"/>
            <p:cNvGrpSpPr>
              <a:grpSpLocks/>
            </p:cNvGrpSpPr>
            <p:nvPr userDrawn="1"/>
          </p:nvGrpSpPr>
          <p:grpSpPr bwMode="auto">
            <a:xfrm>
              <a:off x="183" y="1604"/>
              <a:ext cx="448" cy="297"/>
              <a:chOff x="720" y="336"/>
              <a:chExt cx="624" cy="432"/>
            </a:xfrm>
          </p:grpSpPr>
          <p:sp>
            <p:nvSpPr>
              <p:cNvPr id="166920" name="Rectangle 8"/>
              <p:cNvSpPr>
                <a:spLocks noChangeArrowheads="1"/>
              </p:cNvSpPr>
              <p:nvPr userDrawn="1"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 userDrawn="1"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66922" name="Rectangle 10"/>
            <p:cNvSpPr>
              <a:spLocks noChangeArrowheads="1"/>
            </p:cNvSpPr>
            <p:nvPr userDrawn="1"/>
          </p:nvSpPr>
          <p:spPr bwMode="auto">
            <a:xfrm>
              <a:off x="432" y="1868"/>
              <a:ext cx="294" cy="298"/>
            </a:xfrm>
            <a:prstGeom prst="rect">
              <a:avLst/>
            </a:prstGeom>
            <a:gradFill rotWithShape="1">
              <a:gsLst>
                <a:gs pos="0">
                  <a:srgbClr val="33996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23" name="Rectangle 11"/>
            <p:cNvSpPr>
              <a:spLocks noChangeArrowheads="1"/>
            </p:cNvSpPr>
            <p:nvPr userDrawn="1"/>
          </p:nvSpPr>
          <p:spPr bwMode="auto">
            <a:xfrm>
              <a:off x="245" y="1868"/>
              <a:ext cx="187" cy="298"/>
            </a:xfrm>
            <a:prstGeom prst="rect">
              <a:avLst/>
            </a:prstGeom>
            <a:solidFill>
              <a:srgbClr val="3399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24" name="Rectangle 12"/>
            <p:cNvSpPr>
              <a:spLocks noChangeArrowheads="1"/>
            </p:cNvSpPr>
            <p:nvPr userDrawn="1"/>
          </p:nvSpPr>
          <p:spPr bwMode="auto">
            <a:xfrm>
              <a:off x="144" y="2016"/>
              <a:ext cx="353" cy="264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25" name="Rectangle 13"/>
            <p:cNvSpPr>
              <a:spLocks noChangeArrowheads="1"/>
            </p:cNvSpPr>
            <p:nvPr userDrawn="1"/>
          </p:nvSpPr>
          <p:spPr bwMode="auto">
            <a:xfrm>
              <a:off x="0" y="1823"/>
              <a:ext cx="353" cy="264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00FF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26" name="Rectangle 14"/>
            <p:cNvSpPr>
              <a:spLocks noChangeArrowheads="1"/>
            </p:cNvSpPr>
            <p:nvPr userDrawn="1"/>
          </p:nvSpPr>
          <p:spPr bwMode="auto">
            <a:xfrm>
              <a:off x="400" y="1536"/>
              <a:ext cx="20" cy="6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6927" name="Rectangle 15"/>
            <p:cNvSpPr>
              <a:spLocks noChangeArrowheads="1"/>
            </p:cNvSpPr>
            <p:nvPr userDrawn="1"/>
          </p:nvSpPr>
          <p:spPr bwMode="auto">
            <a:xfrm flipV="1">
              <a:off x="199" y="2052"/>
              <a:ext cx="5476" cy="3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" name="Footer Placeholder 17"/>
          <p:cNvSpPr>
            <a:spLocks noGrp="1" noChangeArrowheads="1"/>
          </p:cNvSpPr>
          <p:nvPr>
            <p:ph type="ftr" sz="quarter" idx="3"/>
          </p:nvPr>
        </p:nvSpPr>
        <p:spPr>
          <a:xfrm>
            <a:off x="0" y="6599238"/>
            <a:ext cx="4800600" cy="2587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  <p:sldLayoutId id="2147483656" r:id="rId12"/>
    <p:sldLayoutId id="2147483655" r:id="rId13"/>
    <p:sldLayoutId id="2147483654" r:id="rId14"/>
    <p:sldLayoutId id="214748365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brownmath.com/stat/shape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2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-20031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E0B40A0-1000-4926-B7BF-E2BC334380F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2493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24931" name="Rectangle 6"/>
          <p:cNvSpPr>
            <a:spLocks noChangeArrowheads="1"/>
          </p:cNvSpPr>
          <p:nvPr/>
        </p:nvSpPr>
        <p:spPr bwMode="auto">
          <a:xfrm>
            <a:off x="990600" y="3581400"/>
            <a:ext cx="7086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Chapter 3</a:t>
            </a:r>
          </a:p>
          <a:p>
            <a:pPr algn="ctr"/>
            <a:endParaRPr lang="en-US" sz="3600"/>
          </a:p>
          <a:p>
            <a:pPr algn="ctr"/>
            <a:r>
              <a:rPr lang="en-US" sz="3600"/>
              <a:t>Numerical Descriptive Measures</a:t>
            </a:r>
          </a:p>
        </p:txBody>
      </p:sp>
      <p:sp>
        <p:nvSpPr>
          <p:cNvPr id="124932" name="Rectangle 11"/>
          <p:cNvSpPr>
            <a:spLocks noChangeArrowheads="1"/>
          </p:cNvSpPr>
          <p:nvPr/>
        </p:nvSpPr>
        <p:spPr bwMode="auto">
          <a:xfrm>
            <a:off x="685800" y="838200"/>
            <a:ext cx="8077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ctr" defTabSz="852488"/>
            <a:r>
              <a:rPr lang="en-US" sz="4000" i="1">
                <a:solidFill>
                  <a:schemeClr val="folHlink"/>
                </a:solidFill>
              </a:rPr>
              <a:t>Business Statistics: A First Course</a:t>
            </a:r>
            <a:r>
              <a:rPr lang="en-US" sz="4100">
                <a:solidFill>
                  <a:schemeClr val="folHlink"/>
                </a:solidFill>
              </a:rPr>
              <a:t/>
            </a:r>
            <a:br>
              <a:rPr lang="en-US" sz="4100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6</a:t>
            </a:r>
            <a:r>
              <a:rPr lang="en-US" sz="3600" baseline="30000">
                <a:solidFill>
                  <a:schemeClr val="folHlink"/>
                </a:solidFill>
              </a:rPr>
              <a:t>th</a:t>
            </a:r>
            <a:r>
              <a:rPr lang="en-US" sz="3600">
                <a:solidFill>
                  <a:schemeClr val="folHlink"/>
                </a:solidFill>
              </a:rPr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E33F3977-C33F-431E-B2DD-F2CC27F1862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3174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Which Measure to Choose?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81213"/>
            <a:ext cx="8077200" cy="3944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</a:t>
            </a:r>
            <a:r>
              <a:rPr lang="en-US" b="1" smtClean="0">
                <a:latin typeface="Times New Roman" pitchFamily="18" charset="0"/>
              </a:rPr>
              <a:t> mean</a:t>
            </a:r>
            <a:r>
              <a:rPr lang="en-US" smtClean="0">
                <a:latin typeface="Times New Roman" pitchFamily="18" charset="0"/>
              </a:rPr>
              <a:t> is generally used, unless extreme values (outliers) exist.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median</a:t>
            </a:r>
            <a:r>
              <a:rPr lang="en-US" smtClean="0">
                <a:latin typeface="Times New Roman" pitchFamily="18" charset="0"/>
              </a:rPr>
              <a:t> is often used, since the median is not sensitive to extreme values.  For example, median home prices may be reported for a region; it is less sensitive to outliers.</a:t>
            </a:r>
          </a:p>
          <a:p>
            <a:pPr eaLnBrk="1" hangingPunct="1">
              <a:lnSpc>
                <a:spcPct val="90000"/>
              </a:lnSpc>
              <a:spcBef>
                <a:spcPct val="55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In some situations it makes sense to report both the </a:t>
            </a:r>
            <a:r>
              <a:rPr lang="en-US" b="1" smtClean="0">
                <a:latin typeface="Times New Roman" pitchFamily="18" charset="0"/>
              </a:rPr>
              <a:t>mean</a:t>
            </a:r>
            <a:r>
              <a:rPr lang="en-US" smtClean="0">
                <a:latin typeface="Times New Roman" pitchFamily="18" charset="0"/>
              </a:rPr>
              <a:t> and the </a:t>
            </a:r>
            <a:r>
              <a:rPr lang="en-US" b="1" smtClean="0">
                <a:latin typeface="Times New Roman" pitchFamily="18" charset="0"/>
              </a:rPr>
              <a:t>median</a:t>
            </a:r>
            <a:r>
              <a:rPr lang="en-US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Times New Roman" pitchFamily="18" charset="0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4BEFD56-76FF-4087-9380-43C7FCE61D2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17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Summary</a:t>
            </a:r>
          </a:p>
        </p:txBody>
      </p:sp>
      <p:sp>
        <p:nvSpPr>
          <p:cNvPr id="7176" name="Line 3"/>
          <p:cNvSpPr>
            <a:spLocks noChangeShapeType="1"/>
          </p:cNvSpPr>
          <p:nvPr/>
        </p:nvSpPr>
        <p:spPr bwMode="auto">
          <a:xfrm>
            <a:off x="4522788" y="2405063"/>
            <a:ext cx="0" cy="555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3152775" y="2057400"/>
            <a:ext cx="2876550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Central Tendency</a:t>
            </a:r>
          </a:p>
        </p:txBody>
      </p:sp>
      <p:sp>
        <p:nvSpPr>
          <p:cNvPr id="7178" name="Line 6"/>
          <p:cNvSpPr>
            <a:spLocks noChangeShapeType="1"/>
          </p:cNvSpPr>
          <p:nvPr/>
        </p:nvSpPr>
        <p:spPr bwMode="auto">
          <a:xfrm>
            <a:off x="1712913" y="2960688"/>
            <a:ext cx="5762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79" name="Rectangle 7"/>
          <p:cNvSpPr>
            <a:spLocks noChangeArrowheads="1"/>
          </p:cNvSpPr>
          <p:nvPr/>
        </p:nvSpPr>
        <p:spPr bwMode="auto">
          <a:xfrm>
            <a:off x="685800" y="3378200"/>
            <a:ext cx="1987550" cy="711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Arithmetic Mean</a:t>
            </a:r>
          </a:p>
        </p:txBody>
      </p:sp>
      <p:sp>
        <p:nvSpPr>
          <p:cNvPr id="7180" name="Rectangle 8"/>
          <p:cNvSpPr>
            <a:spLocks noChangeArrowheads="1"/>
          </p:cNvSpPr>
          <p:nvPr/>
        </p:nvSpPr>
        <p:spPr bwMode="auto">
          <a:xfrm>
            <a:off x="3919538" y="3378200"/>
            <a:ext cx="1162050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Median</a:t>
            </a: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6945313" y="3376613"/>
            <a:ext cx="1093787" cy="406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Mode</a:t>
            </a:r>
          </a:p>
        </p:txBody>
      </p:sp>
      <p:sp>
        <p:nvSpPr>
          <p:cNvPr id="7182" name="Line 11"/>
          <p:cNvSpPr>
            <a:spLocks noChangeShapeType="1"/>
          </p:cNvSpPr>
          <p:nvPr/>
        </p:nvSpPr>
        <p:spPr bwMode="auto">
          <a:xfrm>
            <a:off x="7485063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83" name="Line 12"/>
          <p:cNvSpPr>
            <a:spLocks noChangeShapeType="1"/>
          </p:cNvSpPr>
          <p:nvPr/>
        </p:nvSpPr>
        <p:spPr bwMode="auto">
          <a:xfrm>
            <a:off x="1709738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84" name="Line 13"/>
          <p:cNvSpPr>
            <a:spLocks noChangeShapeType="1"/>
          </p:cNvSpPr>
          <p:nvPr/>
        </p:nvSpPr>
        <p:spPr bwMode="auto">
          <a:xfrm>
            <a:off x="4533900" y="2960688"/>
            <a:ext cx="0" cy="415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85" name="Line 14"/>
          <p:cNvSpPr>
            <a:spLocks noChangeShapeType="1"/>
          </p:cNvSpPr>
          <p:nvPr/>
        </p:nvSpPr>
        <p:spPr bwMode="auto">
          <a:xfrm>
            <a:off x="3643313" y="4418013"/>
            <a:ext cx="153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86" name="Oval 15"/>
          <p:cNvSpPr>
            <a:spLocks noChangeArrowheads="1"/>
          </p:cNvSpPr>
          <p:nvPr/>
        </p:nvSpPr>
        <p:spPr bwMode="auto">
          <a:xfrm>
            <a:off x="3673475" y="4279900"/>
            <a:ext cx="138113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7" name="Oval 16"/>
          <p:cNvSpPr>
            <a:spLocks noChangeArrowheads="1"/>
          </p:cNvSpPr>
          <p:nvPr/>
        </p:nvSpPr>
        <p:spPr bwMode="auto">
          <a:xfrm>
            <a:off x="4359275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8" name="Oval 17"/>
          <p:cNvSpPr>
            <a:spLocks noChangeArrowheads="1"/>
          </p:cNvSpPr>
          <p:nvPr/>
        </p:nvSpPr>
        <p:spPr bwMode="auto">
          <a:xfrm>
            <a:off x="4564063" y="4279900"/>
            <a:ext cx="138112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89" name="Oval 18"/>
          <p:cNvSpPr>
            <a:spLocks noChangeArrowheads="1"/>
          </p:cNvSpPr>
          <p:nvPr/>
        </p:nvSpPr>
        <p:spPr bwMode="auto">
          <a:xfrm>
            <a:off x="3856038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0" name="Oval 19"/>
          <p:cNvSpPr>
            <a:spLocks noChangeArrowheads="1"/>
          </p:cNvSpPr>
          <p:nvPr/>
        </p:nvSpPr>
        <p:spPr bwMode="auto">
          <a:xfrm>
            <a:off x="4702175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1" name="Oval 20"/>
          <p:cNvSpPr>
            <a:spLocks noChangeArrowheads="1"/>
          </p:cNvSpPr>
          <p:nvPr/>
        </p:nvSpPr>
        <p:spPr bwMode="auto">
          <a:xfrm>
            <a:off x="4154488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2" name="AutoShape 21"/>
          <p:cNvSpPr>
            <a:spLocks noChangeArrowheads="1"/>
          </p:cNvSpPr>
          <p:nvPr/>
        </p:nvSpPr>
        <p:spPr bwMode="auto">
          <a:xfrm rot="-5400000">
            <a:off x="4118770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3" name="Oval 22"/>
          <p:cNvSpPr>
            <a:spLocks noChangeArrowheads="1"/>
          </p:cNvSpPr>
          <p:nvPr/>
        </p:nvSpPr>
        <p:spPr bwMode="auto">
          <a:xfrm>
            <a:off x="4951413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4" name="Oval 23"/>
          <p:cNvSpPr>
            <a:spLocks noChangeArrowheads="1"/>
          </p:cNvSpPr>
          <p:nvPr/>
        </p:nvSpPr>
        <p:spPr bwMode="auto">
          <a:xfrm>
            <a:off x="3856038" y="4002088"/>
            <a:ext cx="136525" cy="1381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5" name="Oval 24"/>
          <p:cNvSpPr>
            <a:spLocks noChangeArrowheads="1"/>
          </p:cNvSpPr>
          <p:nvPr/>
        </p:nvSpPr>
        <p:spPr bwMode="auto">
          <a:xfrm>
            <a:off x="3856038" y="4140200"/>
            <a:ext cx="136525" cy="1397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6" name="Line 25"/>
          <p:cNvSpPr>
            <a:spLocks noChangeShapeType="1"/>
          </p:cNvSpPr>
          <p:nvPr/>
        </p:nvSpPr>
        <p:spPr bwMode="auto">
          <a:xfrm>
            <a:off x="6843713" y="4418013"/>
            <a:ext cx="1538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197" name="Oval 26"/>
          <p:cNvSpPr>
            <a:spLocks noChangeArrowheads="1"/>
          </p:cNvSpPr>
          <p:nvPr/>
        </p:nvSpPr>
        <p:spPr bwMode="auto">
          <a:xfrm>
            <a:off x="6875463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8" name="Oval 27"/>
          <p:cNvSpPr>
            <a:spLocks noChangeArrowheads="1"/>
          </p:cNvSpPr>
          <p:nvPr/>
        </p:nvSpPr>
        <p:spPr bwMode="auto">
          <a:xfrm>
            <a:off x="7559675" y="4279900"/>
            <a:ext cx="138113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99" name="Oval 28"/>
          <p:cNvSpPr>
            <a:spLocks noChangeArrowheads="1"/>
          </p:cNvSpPr>
          <p:nvPr/>
        </p:nvSpPr>
        <p:spPr bwMode="auto">
          <a:xfrm>
            <a:off x="7766050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0" name="Oval 29"/>
          <p:cNvSpPr>
            <a:spLocks noChangeArrowheads="1"/>
          </p:cNvSpPr>
          <p:nvPr/>
        </p:nvSpPr>
        <p:spPr bwMode="auto">
          <a:xfrm>
            <a:off x="7056438" y="4279900"/>
            <a:ext cx="136525" cy="138113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1" name="Oval 30"/>
          <p:cNvSpPr>
            <a:spLocks noChangeArrowheads="1"/>
          </p:cNvSpPr>
          <p:nvPr/>
        </p:nvSpPr>
        <p:spPr bwMode="auto">
          <a:xfrm>
            <a:off x="7902575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2" name="Oval 31"/>
          <p:cNvSpPr>
            <a:spLocks noChangeArrowheads="1"/>
          </p:cNvSpPr>
          <p:nvPr/>
        </p:nvSpPr>
        <p:spPr bwMode="auto">
          <a:xfrm>
            <a:off x="7354888" y="4279900"/>
            <a:ext cx="136525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3" name="AutoShape 32"/>
          <p:cNvSpPr>
            <a:spLocks noChangeArrowheads="1"/>
          </p:cNvSpPr>
          <p:nvPr/>
        </p:nvSpPr>
        <p:spPr bwMode="auto">
          <a:xfrm rot="-5400000">
            <a:off x="7044532" y="4523581"/>
            <a:ext cx="207962" cy="136525"/>
          </a:xfrm>
          <a:prstGeom prst="rightArrow">
            <a:avLst>
              <a:gd name="adj1" fmla="val 50000"/>
              <a:gd name="adj2" fmla="val 38363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4" name="Oval 33"/>
          <p:cNvSpPr>
            <a:spLocks noChangeArrowheads="1"/>
          </p:cNvSpPr>
          <p:nvPr/>
        </p:nvSpPr>
        <p:spPr bwMode="auto">
          <a:xfrm>
            <a:off x="8151813" y="4279900"/>
            <a:ext cx="138112" cy="1381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5" name="Oval 34"/>
          <p:cNvSpPr>
            <a:spLocks noChangeArrowheads="1"/>
          </p:cNvSpPr>
          <p:nvPr/>
        </p:nvSpPr>
        <p:spPr bwMode="auto">
          <a:xfrm>
            <a:off x="7056438" y="4002088"/>
            <a:ext cx="136525" cy="1381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06" name="Oval 35"/>
          <p:cNvSpPr>
            <a:spLocks noChangeArrowheads="1"/>
          </p:cNvSpPr>
          <p:nvPr/>
        </p:nvSpPr>
        <p:spPr bwMode="auto">
          <a:xfrm>
            <a:off x="7056438" y="4140200"/>
            <a:ext cx="136525" cy="1397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960438" y="4140200"/>
          <a:ext cx="11636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672808" imgH="609336" progId="">
                  <p:embed/>
                </p:oleObj>
              </mc:Choice>
              <mc:Fallback>
                <p:oleObj name="Equation" r:id="rId3" imgW="672808" imgH="609336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140200"/>
                        <a:ext cx="1163637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7" name="Text Box 38"/>
          <p:cNvSpPr txBox="1">
            <a:spLocks noChangeArrowheads="1"/>
          </p:cNvSpPr>
          <p:nvPr/>
        </p:nvSpPr>
        <p:spPr bwMode="auto">
          <a:xfrm>
            <a:off x="3332163" y="4902200"/>
            <a:ext cx="1825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Middle value in the ordered array</a:t>
            </a:r>
          </a:p>
        </p:txBody>
      </p:sp>
      <p:sp>
        <p:nvSpPr>
          <p:cNvPr id="7208" name="Text Box 39"/>
          <p:cNvSpPr txBox="1">
            <a:spLocks noChangeArrowheads="1"/>
          </p:cNvSpPr>
          <p:nvPr/>
        </p:nvSpPr>
        <p:spPr bwMode="auto">
          <a:xfrm>
            <a:off x="6805613" y="4902200"/>
            <a:ext cx="1508125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Most frequently observed value</a:t>
            </a:r>
          </a:p>
        </p:txBody>
      </p:sp>
      <p:sp>
        <p:nvSpPr>
          <p:cNvPr id="7209" name="TextBox 4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92B4183-E001-4451-806D-7EF911B7297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481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pic>
        <p:nvPicPr>
          <p:cNvPr id="34819" name="Picture 2" descr="normalcur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004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5181600" y="5943600"/>
            <a:ext cx="2362200" cy="7112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Same center, </a:t>
            </a: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</a:rPr>
              <a:t>different variation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</a:t>
            </a:r>
          </a:p>
        </p:txBody>
      </p:sp>
      <p:sp>
        <p:nvSpPr>
          <p:cNvPr id="34822" name="Rectangle 17"/>
          <p:cNvSpPr>
            <a:spLocks noChangeArrowheads="1"/>
          </p:cNvSpPr>
          <p:nvPr/>
        </p:nvSpPr>
        <p:spPr bwMode="auto">
          <a:xfrm>
            <a:off x="152400" y="40386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Measures of variation give information on the </a:t>
            </a:r>
            <a:r>
              <a:rPr lang="en-US" b="1">
                <a:solidFill>
                  <a:schemeClr val="folHlink"/>
                </a:solidFill>
              </a:rPr>
              <a:t>spread </a:t>
            </a:r>
            <a:r>
              <a:rPr lang="en-US"/>
              <a:t>or</a:t>
            </a:r>
            <a:r>
              <a:rPr lang="en-US" b="1">
                <a:solidFill>
                  <a:schemeClr val="folHlink"/>
                </a:solidFill>
              </a:rPr>
              <a:t> variability</a:t>
            </a:r>
            <a:r>
              <a:rPr lang="en-US"/>
              <a:t> or </a:t>
            </a:r>
            <a:r>
              <a:rPr lang="en-US" b="1">
                <a:solidFill>
                  <a:schemeClr val="folHlink"/>
                </a:solidFill>
              </a:rPr>
              <a:t>dispersion</a:t>
            </a:r>
            <a:r>
              <a:rPr lang="en-US"/>
              <a:t> of the data values.</a:t>
            </a:r>
            <a:br>
              <a:rPr lang="en-US"/>
            </a:br>
            <a:endParaRPr lang="en-US"/>
          </a:p>
        </p:txBody>
      </p:sp>
      <p:grpSp>
        <p:nvGrpSpPr>
          <p:cNvPr id="34823" name="Group 23"/>
          <p:cNvGrpSpPr>
            <a:grpSpLocks/>
          </p:cNvGrpSpPr>
          <p:nvPr/>
        </p:nvGrpSpPr>
        <p:grpSpPr bwMode="auto">
          <a:xfrm>
            <a:off x="381000" y="1676400"/>
            <a:ext cx="8380413" cy="1701800"/>
            <a:chOff x="144" y="1056"/>
            <a:chExt cx="5279" cy="1072"/>
          </a:xfrm>
        </p:grpSpPr>
        <p:sp>
          <p:nvSpPr>
            <p:cNvPr id="34825" name="Line 6"/>
            <p:cNvSpPr>
              <a:spLocks noChangeShapeType="1"/>
            </p:cNvSpPr>
            <p:nvPr/>
          </p:nvSpPr>
          <p:spPr bwMode="auto">
            <a:xfrm>
              <a:off x="432" y="1488"/>
              <a:ext cx="4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26" name="Line 8"/>
            <p:cNvSpPr>
              <a:spLocks noChangeShapeType="1"/>
            </p:cNvSpPr>
            <p:nvPr/>
          </p:nvSpPr>
          <p:spPr bwMode="auto">
            <a:xfrm>
              <a:off x="2832" y="134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27" name="Rectangle 10"/>
            <p:cNvSpPr>
              <a:spLocks noChangeArrowheads="1"/>
            </p:cNvSpPr>
            <p:nvPr/>
          </p:nvSpPr>
          <p:spPr bwMode="auto">
            <a:xfrm>
              <a:off x="2256" y="1056"/>
              <a:ext cx="1152" cy="294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Variation</a:t>
              </a:r>
            </a:p>
          </p:txBody>
        </p:sp>
        <p:grpSp>
          <p:nvGrpSpPr>
            <p:cNvPr id="34828" name="Group 21"/>
            <p:cNvGrpSpPr>
              <a:grpSpLocks/>
            </p:cNvGrpSpPr>
            <p:nvPr/>
          </p:nvGrpSpPr>
          <p:grpSpPr bwMode="auto">
            <a:xfrm>
              <a:off x="2992" y="1488"/>
              <a:ext cx="960" cy="640"/>
              <a:chOff x="3168" y="1488"/>
              <a:chExt cx="960" cy="640"/>
            </a:xfrm>
          </p:grpSpPr>
          <p:sp>
            <p:nvSpPr>
              <p:cNvPr id="34837" name="Line 4"/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38" name="Rectangle 1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960" cy="448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Standard Deviation</a:t>
                </a:r>
              </a:p>
            </p:txBody>
          </p:sp>
        </p:grpSp>
        <p:sp>
          <p:nvSpPr>
            <p:cNvPr id="34829" name="Line 9"/>
            <p:cNvSpPr>
              <a:spLocks noChangeShapeType="1"/>
            </p:cNvSpPr>
            <p:nvPr/>
          </p:nvSpPr>
          <p:spPr bwMode="auto">
            <a:xfrm>
              <a:off x="4703" y="1487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30" name="Rectangle 13"/>
            <p:cNvSpPr>
              <a:spLocks noChangeArrowheads="1"/>
            </p:cNvSpPr>
            <p:nvPr/>
          </p:nvSpPr>
          <p:spPr bwMode="auto">
            <a:xfrm>
              <a:off x="4368" y="1680"/>
              <a:ext cx="1055" cy="44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/>
                <a:t>Coefficient of Variation</a:t>
              </a:r>
            </a:p>
          </p:txBody>
        </p:sp>
        <p:grpSp>
          <p:nvGrpSpPr>
            <p:cNvPr id="34831" name="Group 19"/>
            <p:cNvGrpSpPr>
              <a:grpSpLocks/>
            </p:cNvGrpSpPr>
            <p:nvPr/>
          </p:nvGrpSpPr>
          <p:grpSpPr bwMode="auto">
            <a:xfrm>
              <a:off x="144" y="1488"/>
              <a:ext cx="766" cy="448"/>
              <a:chOff x="144" y="1488"/>
              <a:chExt cx="766" cy="448"/>
            </a:xfrm>
          </p:grpSpPr>
          <p:sp>
            <p:nvSpPr>
              <p:cNvPr id="34835" name="Line 1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36" name="Rectangle 15"/>
              <p:cNvSpPr>
                <a:spLocks noChangeArrowheads="1"/>
              </p:cNvSpPr>
              <p:nvPr/>
            </p:nvSpPr>
            <p:spPr bwMode="auto">
              <a:xfrm>
                <a:off x="144" y="1680"/>
                <a:ext cx="766" cy="25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Range</a:t>
                </a:r>
              </a:p>
            </p:txBody>
          </p:sp>
        </p:grpSp>
        <p:grpSp>
          <p:nvGrpSpPr>
            <p:cNvPr id="34832" name="Group 20"/>
            <p:cNvGrpSpPr>
              <a:grpSpLocks/>
            </p:cNvGrpSpPr>
            <p:nvPr/>
          </p:nvGrpSpPr>
          <p:grpSpPr bwMode="auto">
            <a:xfrm>
              <a:off x="1519" y="1488"/>
              <a:ext cx="864" cy="448"/>
              <a:chOff x="1632" y="1488"/>
              <a:chExt cx="864" cy="448"/>
            </a:xfrm>
          </p:grpSpPr>
          <p:sp>
            <p:nvSpPr>
              <p:cNvPr id="34833" name="Rectangle 1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864" cy="256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 b="1"/>
                  <a:t>Variance</a:t>
                </a:r>
              </a:p>
            </p:txBody>
          </p:sp>
          <p:sp>
            <p:nvSpPr>
              <p:cNvPr id="34834" name="Line 18"/>
              <p:cNvSpPr>
                <a:spLocks noChangeShapeType="1"/>
              </p:cNvSpPr>
              <p:nvPr/>
            </p:nvSpPr>
            <p:spPr bwMode="auto">
              <a:xfrm flipV="1">
                <a:off x="2064" y="148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fr-FR"/>
              </a:p>
            </p:txBody>
          </p:sp>
        </p:grpSp>
      </p:grpSp>
      <p:sp>
        <p:nvSpPr>
          <p:cNvPr id="34824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BC1E88F-EC63-4E64-97F2-46279F9D8F8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584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Range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077200" cy="1066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Simplest measure of variation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Difference between the largest and the smallest values:</a:t>
            </a:r>
            <a:endParaRPr lang="en-US" smtClean="0"/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667000" y="3200400"/>
            <a:ext cx="4495800" cy="89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Range = X</a:t>
            </a:r>
            <a:r>
              <a:rPr lang="en-US" sz="2800" baseline="-25000">
                <a:latin typeface="Times New Roman" pitchFamily="18" charset="0"/>
              </a:rPr>
              <a:t>largest</a:t>
            </a:r>
            <a:r>
              <a:rPr lang="en-US" sz="2800">
                <a:latin typeface="Times New Roman" pitchFamily="18" charset="0"/>
              </a:rPr>
              <a:t> –  X</a:t>
            </a:r>
            <a:r>
              <a:rPr lang="en-US" sz="2800" baseline="-25000">
                <a:latin typeface="Times New Roman" pitchFamily="18" charset="0"/>
              </a:rPr>
              <a:t>smallest</a:t>
            </a:r>
          </a:p>
          <a:p>
            <a:pPr algn="ctr" eaLnBrk="0" hangingPunct="0">
              <a:spcBef>
                <a:spcPct val="50000"/>
              </a:spcBef>
            </a:pPr>
            <a:endParaRPr lang="en-US" sz="1400" baseline="-25000">
              <a:latin typeface="Times New Roman" pitchFamily="18" charset="0"/>
            </a:endParaRP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2946400" y="5191125"/>
            <a:ext cx="3100388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3200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Oval 7"/>
          <p:cNvSpPr>
            <a:spLocks noChangeArrowheads="1"/>
          </p:cNvSpPr>
          <p:nvPr/>
        </p:nvSpPr>
        <p:spPr bwMode="auto">
          <a:xfrm>
            <a:off x="3505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4038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0" name="Oval 9"/>
          <p:cNvSpPr>
            <a:spLocks noChangeArrowheads="1"/>
          </p:cNvSpPr>
          <p:nvPr/>
        </p:nvSpPr>
        <p:spPr bwMode="auto">
          <a:xfrm>
            <a:off x="46482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1" name="Oval 10"/>
          <p:cNvSpPr>
            <a:spLocks noChangeArrowheads="1"/>
          </p:cNvSpPr>
          <p:nvPr/>
        </p:nvSpPr>
        <p:spPr bwMode="auto">
          <a:xfrm>
            <a:off x="4038600" y="4724400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2" name="Oval 11"/>
          <p:cNvSpPr>
            <a:spLocks noChangeArrowheads="1"/>
          </p:cNvSpPr>
          <p:nvPr/>
        </p:nvSpPr>
        <p:spPr bwMode="auto">
          <a:xfrm>
            <a:off x="5184775" y="4979988"/>
            <a:ext cx="211138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3" name="Oval 12"/>
          <p:cNvSpPr>
            <a:spLocks noChangeArrowheads="1"/>
          </p:cNvSpPr>
          <p:nvPr/>
        </p:nvSpPr>
        <p:spPr bwMode="auto">
          <a:xfrm>
            <a:off x="5184775" y="4770438"/>
            <a:ext cx="211138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4" name="Oval 13"/>
          <p:cNvSpPr>
            <a:spLocks noChangeArrowheads="1"/>
          </p:cNvSpPr>
          <p:nvPr/>
        </p:nvSpPr>
        <p:spPr bwMode="auto">
          <a:xfrm>
            <a:off x="5184775" y="45593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5" name="Oval 14"/>
          <p:cNvSpPr>
            <a:spLocks noChangeArrowheads="1"/>
          </p:cNvSpPr>
          <p:nvPr/>
        </p:nvSpPr>
        <p:spPr bwMode="auto">
          <a:xfrm>
            <a:off x="5486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>
            <a:off x="5903913" y="5191125"/>
            <a:ext cx="1200150" cy="1588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7" name="Oval 16"/>
          <p:cNvSpPr>
            <a:spLocks noChangeArrowheads="1"/>
          </p:cNvSpPr>
          <p:nvPr/>
        </p:nvSpPr>
        <p:spPr bwMode="auto">
          <a:xfrm>
            <a:off x="6240463" y="4979988"/>
            <a:ext cx="211137" cy="2111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8" name="Oval 17"/>
          <p:cNvSpPr>
            <a:spLocks noChangeArrowheads="1"/>
          </p:cNvSpPr>
          <p:nvPr/>
        </p:nvSpPr>
        <p:spPr bwMode="auto">
          <a:xfrm>
            <a:off x="6240463" y="4770438"/>
            <a:ext cx="211137" cy="20955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59" name="Oval 18"/>
          <p:cNvSpPr>
            <a:spLocks noChangeArrowheads="1"/>
          </p:cNvSpPr>
          <p:nvPr/>
        </p:nvSpPr>
        <p:spPr bwMode="auto">
          <a:xfrm>
            <a:off x="66294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60" name="Oval 19"/>
          <p:cNvSpPr>
            <a:spLocks noChangeArrowheads="1"/>
          </p:cNvSpPr>
          <p:nvPr/>
        </p:nvSpPr>
        <p:spPr bwMode="auto">
          <a:xfrm>
            <a:off x="7086600" y="4953000"/>
            <a:ext cx="211138" cy="21113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2895600" y="5257800"/>
            <a:ext cx="52181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0   1   2   3   4   5   6   7   8   9   10   11   12    13   14   </a:t>
            </a:r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>
            <a:off x="3213100" y="5751513"/>
            <a:ext cx="3871913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 flipV="1">
            <a:off x="3213100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 flipV="1">
            <a:off x="7085013" y="5611813"/>
            <a:ext cx="0" cy="1397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65" name="Text Box 24"/>
          <p:cNvSpPr txBox="1">
            <a:spLocks noChangeArrowheads="1"/>
          </p:cNvSpPr>
          <p:nvPr/>
        </p:nvSpPr>
        <p:spPr bwMode="auto">
          <a:xfrm>
            <a:off x="3776663" y="5751513"/>
            <a:ext cx="3802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Range = 13 - 1 = 12</a:t>
            </a:r>
            <a:endParaRPr lang="en-US"/>
          </a:p>
        </p:txBody>
      </p:sp>
      <p:sp>
        <p:nvSpPr>
          <p:cNvPr id="35866" name="Line 25"/>
          <p:cNvSpPr>
            <a:spLocks noChangeShapeType="1"/>
          </p:cNvSpPr>
          <p:nvPr/>
        </p:nvSpPr>
        <p:spPr bwMode="auto">
          <a:xfrm>
            <a:off x="2790825" y="5260975"/>
            <a:ext cx="4576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67" name="Text Box 26"/>
          <p:cNvSpPr txBox="1">
            <a:spLocks noChangeArrowheads="1"/>
          </p:cNvSpPr>
          <p:nvPr/>
        </p:nvSpPr>
        <p:spPr bwMode="auto">
          <a:xfrm>
            <a:off x="1524000" y="4419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Example:</a:t>
            </a:r>
          </a:p>
        </p:txBody>
      </p:sp>
      <p:sp>
        <p:nvSpPr>
          <p:cNvPr id="35868" name="TextBox 2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8C4FA2E-279E-482A-8E17-BA42147370A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86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Measures of Variation:</a:t>
            </a:r>
            <a:br>
              <a:rPr lang="en-US" sz="3200" smtClean="0"/>
            </a:br>
            <a:r>
              <a:rPr lang="en-US" sz="3200" smtClean="0"/>
              <a:t>Why The Range Can Be Misleading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772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Ignores the way in which data are distributed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Sensitive to outliers</a:t>
            </a:r>
          </a:p>
          <a:p>
            <a:pPr eaLnBrk="1" hangingPunct="1"/>
            <a:endParaRPr lang="en-US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1160463" y="2667000"/>
            <a:ext cx="3049587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0" name="Oval 5"/>
          <p:cNvSpPr>
            <a:spLocks noChangeArrowheads="1"/>
          </p:cNvSpPr>
          <p:nvPr/>
        </p:nvSpPr>
        <p:spPr bwMode="auto">
          <a:xfrm>
            <a:off x="1219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1" name="Oval 6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2" name="Oval 7"/>
          <p:cNvSpPr>
            <a:spLocks noChangeArrowheads="1"/>
          </p:cNvSpPr>
          <p:nvPr/>
        </p:nvSpPr>
        <p:spPr bwMode="auto">
          <a:xfrm>
            <a:off x="3886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3" name="Oval 8"/>
          <p:cNvSpPr>
            <a:spLocks noChangeArrowheads="1"/>
          </p:cNvSpPr>
          <p:nvPr/>
        </p:nvSpPr>
        <p:spPr bwMode="auto">
          <a:xfrm>
            <a:off x="27432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4" name="Oval 9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5" name="Oval 10"/>
          <p:cNvSpPr>
            <a:spLocks noChangeArrowheads="1"/>
          </p:cNvSpPr>
          <p:nvPr/>
        </p:nvSpPr>
        <p:spPr bwMode="auto">
          <a:xfrm>
            <a:off x="1752600" y="25146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6" name="Rectangle 11"/>
          <p:cNvSpPr>
            <a:spLocks noChangeArrowheads="1"/>
          </p:cNvSpPr>
          <p:nvPr/>
        </p:nvSpPr>
        <p:spPr bwMode="auto">
          <a:xfrm>
            <a:off x="1143000" y="2667000"/>
            <a:ext cx="3276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7     8     9     10    11    12</a:t>
            </a:r>
          </a:p>
        </p:txBody>
      </p:sp>
      <p:sp>
        <p:nvSpPr>
          <p:cNvPr id="36877" name="Rectangle 12"/>
          <p:cNvSpPr>
            <a:spLocks noChangeArrowheads="1"/>
          </p:cNvSpPr>
          <p:nvPr/>
        </p:nvSpPr>
        <p:spPr bwMode="auto">
          <a:xfrm>
            <a:off x="1219200" y="3060700"/>
            <a:ext cx="2752725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12 - 7 = 5</a:t>
            </a:r>
          </a:p>
        </p:txBody>
      </p:sp>
      <p:sp>
        <p:nvSpPr>
          <p:cNvPr id="36878" name="Line 13"/>
          <p:cNvSpPr>
            <a:spLocks noChangeShapeType="1"/>
          </p:cNvSpPr>
          <p:nvPr/>
        </p:nvSpPr>
        <p:spPr bwMode="auto">
          <a:xfrm>
            <a:off x="5051425" y="2671763"/>
            <a:ext cx="3049588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879" name="Rectangle 14"/>
          <p:cNvSpPr>
            <a:spLocks noChangeArrowheads="1"/>
          </p:cNvSpPr>
          <p:nvPr/>
        </p:nvSpPr>
        <p:spPr bwMode="auto">
          <a:xfrm>
            <a:off x="5029200" y="2667000"/>
            <a:ext cx="34290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7     8     9    10     11    12</a:t>
            </a:r>
          </a:p>
        </p:txBody>
      </p:sp>
      <p:sp>
        <p:nvSpPr>
          <p:cNvPr id="36880" name="Oval 15"/>
          <p:cNvSpPr>
            <a:spLocks noChangeArrowheads="1"/>
          </p:cNvSpPr>
          <p:nvPr/>
        </p:nvSpPr>
        <p:spPr bwMode="auto">
          <a:xfrm>
            <a:off x="5110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81" name="Oval 16"/>
          <p:cNvSpPr>
            <a:spLocks noChangeArrowheads="1"/>
          </p:cNvSpPr>
          <p:nvPr/>
        </p:nvSpPr>
        <p:spPr bwMode="auto">
          <a:xfrm>
            <a:off x="66341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82" name="Oval 17"/>
          <p:cNvSpPr>
            <a:spLocks noChangeArrowheads="1"/>
          </p:cNvSpPr>
          <p:nvPr/>
        </p:nvSpPr>
        <p:spPr bwMode="auto">
          <a:xfrm>
            <a:off x="7777163" y="2519363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83" name="Oval 18"/>
          <p:cNvSpPr>
            <a:spLocks noChangeArrowheads="1"/>
          </p:cNvSpPr>
          <p:nvPr/>
        </p:nvSpPr>
        <p:spPr bwMode="auto">
          <a:xfrm>
            <a:off x="7243763" y="25193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84" name="Oval 19"/>
          <p:cNvSpPr>
            <a:spLocks noChangeArrowheads="1"/>
          </p:cNvSpPr>
          <p:nvPr/>
        </p:nvSpPr>
        <p:spPr bwMode="auto">
          <a:xfrm>
            <a:off x="7772400" y="2362200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85" name="Oval 20"/>
          <p:cNvSpPr>
            <a:spLocks noChangeArrowheads="1"/>
          </p:cNvSpPr>
          <p:nvPr/>
        </p:nvSpPr>
        <p:spPr bwMode="auto">
          <a:xfrm>
            <a:off x="7777163" y="2227263"/>
            <a:ext cx="152400" cy="1524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86" name="Rectangle 21"/>
          <p:cNvSpPr>
            <a:spLocks noChangeArrowheads="1"/>
          </p:cNvSpPr>
          <p:nvPr/>
        </p:nvSpPr>
        <p:spPr bwMode="auto">
          <a:xfrm>
            <a:off x="5186363" y="2913063"/>
            <a:ext cx="2381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87" name="Rectangle 22"/>
          <p:cNvSpPr>
            <a:spLocks noChangeArrowheads="1"/>
          </p:cNvSpPr>
          <p:nvPr/>
        </p:nvSpPr>
        <p:spPr bwMode="auto">
          <a:xfrm>
            <a:off x="5181600" y="30607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12 - 7 = 5</a:t>
            </a:r>
          </a:p>
        </p:txBody>
      </p:sp>
      <p:sp>
        <p:nvSpPr>
          <p:cNvPr id="36888" name="Line 23"/>
          <p:cNvSpPr>
            <a:spLocks noChangeShapeType="1"/>
          </p:cNvSpPr>
          <p:nvPr/>
        </p:nvSpPr>
        <p:spPr bwMode="auto">
          <a:xfrm>
            <a:off x="1066800" y="2667000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36889" name="Line 24"/>
          <p:cNvSpPr>
            <a:spLocks noChangeShapeType="1"/>
          </p:cNvSpPr>
          <p:nvPr/>
        </p:nvSpPr>
        <p:spPr bwMode="auto">
          <a:xfrm>
            <a:off x="5033963" y="2671763"/>
            <a:ext cx="3124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36890" name="Text Box 25"/>
          <p:cNvSpPr txBox="1">
            <a:spLocks noChangeArrowheads="1"/>
          </p:cNvSpPr>
          <p:nvPr/>
        </p:nvSpPr>
        <p:spPr bwMode="auto">
          <a:xfrm>
            <a:off x="533400" y="426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	</a:t>
            </a:r>
            <a:r>
              <a:rPr lang="en-US" b="1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,1,1,1,1,1,1,1,1,1,1,2,2,2,2,2,2,2,2,3,3,3,3,4,</a:t>
            </a:r>
            <a:r>
              <a:rPr lang="en-US" b="1">
                <a:latin typeface="Times New Roman" pitchFamily="18" charset="0"/>
              </a:rPr>
              <a:t>5</a:t>
            </a:r>
          </a:p>
        </p:txBody>
      </p:sp>
      <p:sp>
        <p:nvSpPr>
          <p:cNvPr id="36891" name="Text Box 26"/>
          <p:cNvSpPr txBox="1">
            <a:spLocks noChangeArrowheads="1"/>
          </p:cNvSpPr>
          <p:nvPr/>
        </p:nvSpPr>
        <p:spPr bwMode="auto">
          <a:xfrm>
            <a:off x="533400" y="5410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folHlink"/>
                </a:solidFill>
              </a:rPr>
              <a:t>	</a:t>
            </a:r>
            <a:r>
              <a:rPr lang="en-US" b="1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,1,1,1,1,1,1,1,1,1,1,2,2,2,2,2,2,2,2,3,3,3,3,4,</a:t>
            </a:r>
            <a:r>
              <a:rPr lang="en-US" b="1">
                <a:latin typeface="Times New Roman" pitchFamily="18" charset="0"/>
              </a:rPr>
              <a:t>120</a:t>
            </a:r>
          </a:p>
        </p:txBody>
      </p:sp>
      <p:sp>
        <p:nvSpPr>
          <p:cNvPr id="36892" name="Rectangle 27"/>
          <p:cNvSpPr>
            <a:spLocks noChangeArrowheads="1"/>
          </p:cNvSpPr>
          <p:nvPr/>
        </p:nvSpPr>
        <p:spPr bwMode="auto">
          <a:xfrm>
            <a:off x="3276600" y="47244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5 - 1 = 4</a:t>
            </a:r>
          </a:p>
        </p:txBody>
      </p:sp>
      <p:sp>
        <p:nvSpPr>
          <p:cNvPr id="36893" name="Rectangle 28"/>
          <p:cNvSpPr>
            <a:spLocks noChangeArrowheads="1"/>
          </p:cNvSpPr>
          <p:nvPr/>
        </p:nvSpPr>
        <p:spPr bwMode="auto">
          <a:xfrm>
            <a:off x="3276600" y="5867400"/>
            <a:ext cx="2895600" cy="39370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Range = 120 - 1 = 119</a:t>
            </a:r>
          </a:p>
        </p:txBody>
      </p:sp>
      <p:sp>
        <p:nvSpPr>
          <p:cNvPr id="36894" name="TextBox 3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5D25099-F1CA-4072-A869-3459E84FDB0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201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(approximately)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endParaRPr lang="en-US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mtClean="0">
                <a:solidFill>
                  <a:schemeClr val="folHlink"/>
                </a:solidFill>
              </a:rPr>
              <a:t>Sample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variance: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Sample Variance</a:t>
            </a:r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572000" y="3048000"/>
          <a:ext cx="33734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1143000" imgH="609600" progId="">
                  <p:embed/>
                </p:oleObj>
              </mc:Choice>
              <mc:Fallback>
                <p:oleObj name="Equation" r:id="rId3" imgW="1143000" imgH="609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3373438" cy="18002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5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8205" name="Text Box 6"/>
          <p:cNvSpPr txBox="1">
            <a:spLocks noChangeArrowheads="1"/>
          </p:cNvSpPr>
          <p:nvPr/>
        </p:nvSpPr>
        <p:spPr bwMode="auto">
          <a:xfrm>
            <a:off x="2819400" y="5105400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=  arithmetic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sample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2819400" y="50292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5" imgW="152268" imgH="203024" progId="">
                  <p:embed/>
                </p:oleObj>
              </mc:Choice>
              <mc:Fallback>
                <p:oleObj name="Equation" r:id="rId5" imgW="152268" imgH="203024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6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0D781D0C-D945-44F1-BC57-ABAF051C9CEB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22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The Sample Standard Deviation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Most commonly used measure of variation</a:t>
            </a:r>
          </a:p>
          <a:p>
            <a:pPr eaLnBrk="1" hangingPunct="1"/>
            <a:r>
              <a:rPr lang="en-US" smtClean="0"/>
              <a:t>Shows variation about the mean</a:t>
            </a:r>
          </a:p>
          <a:p>
            <a:pPr eaLnBrk="1" hangingPunct="1"/>
            <a:r>
              <a:rPr lang="en-US" smtClean="0"/>
              <a:t>Is the square root of the variance</a:t>
            </a:r>
          </a:p>
          <a:p>
            <a:pPr eaLnBrk="1" hangingPunct="1"/>
            <a:r>
              <a:rPr lang="en-US" smtClean="0"/>
              <a:t>Has the </a:t>
            </a:r>
            <a:r>
              <a:rPr lang="en-US" smtClean="0">
                <a:solidFill>
                  <a:schemeClr val="hlink"/>
                </a:solidFill>
              </a:rPr>
              <a:t>same units as the original data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Sample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standard deviation: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105400" y="4038600"/>
          <a:ext cx="32766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3" imgW="1180588" imgH="660113" progId="">
                  <p:embed/>
                </p:oleObj>
              </mc:Choice>
              <mc:Fallback>
                <p:oleObj name="Equation" r:id="rId3" imgW="1180588" imgH="660113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3276600" cy="18319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9A5B6B0-6A54-4FCA-BDF2-1FC651A33E1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198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The Standard Deviation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010400" cy="4267200"/>
          </a:xfrm>
        </p:spPr>
        <p:txBody>
          <a:bodyPr/>
          <a:lstStyle/>
          <a:p>
            <a:pPr marL="533400" indent="-533400" defTabSz="91440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Steps for Computing Standard Deviation</a:t>
            </a:r>
          </a:p>
          <a:p>
            <a:pPr marL="533400" indent="-533400" defTabSz="914400" eaLnBrk="1" hangingPunct="1">
              <a:buFont typeface="Wingdings" pitchFamily="2" charset="2"/>
              <a:buNone/>
            </a:pPr>
            <a:endParaRPr lang="en-US" sz="2000" smtClean="0">
              <a:latin typeface="Times New Roman" pitchFamily="18" charset="0"/>
            </a:endParaRP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1.	Compute the difference between each value and the mean.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2.	Square each difference.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3.	Add the squared differences.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4.	Divide this total by n-1 to get the sample variance.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z="2400" smtClean="0">
                <a:latin typeface="Times New Roman" pitchFamily="18" charset="0"/>
              </a:rPr>
              <a:t>5.	Take the square root of the sample variance to get the sample standard deviation.</a:t>
            </a:r>
          </a:p>
          <a:p>
            <a:pPr marL="533400" indent="-533400" defTabSz="914400" eaLnBrk="1" hangingPunct="1"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BE0A8EAA-923E-482B-9431-CD48FCD13AD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024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247" name="Rectangle 2"/>
          <p:cNvSpPr>
            <a:spLocks noChangeArrowheads="1"/>
          </p:cNvSpPr>
          <p:nvPr/>
        </p:nvSpPr>
        <p:spPr bwMode="auto">
          <a:xfrm>
            <a:off x="2209800" y="1981200"/>
            <a:ext cx="57150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620000" cy="1066800"/>
          </a:xfrm>
        </p:spPr>
        <p:txBody>
          <a:bodyPr/>
          <a:lstStyle/>
          <a:p>
            <a:pPr defTabSz="914400" eaLnBrk="1" hangingPunct="1">
              <a:lnSpc>
                <a:spcPct val="80000"/>
              </a:lnSpc>
            </a:pPr>
            <a:r>
              <a:rPr lang="en-US" sz="3200" smtClean="0"/>
              <a:t>Measures of Variation:</a:t>
            </a:r>
            <a:br>
              <a:rPr lang="en-US" sz="3200" smtClean="0"/>
            </a:br>
            <a:r>
              <a:rPr lang="en-US" sz="3200" smtClean="0"/>
              <a:t>Sample Standard Deviation</a:t>
            </a:r>
            <a:br>
              <a:rPr lang="en-US" sz="3200" smtClean="0"/>
            </a:br>
            <a:r>
              <a:rPr lang="en-US" sz="3200" smtClean="0"/>
              <a:t>Calculation Example</a:t>
            </a:r>
          </a:p>
        </p:txBody>
      </p:sp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381000" y="1676400"/>
            <a:ext cx="83058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Sample </a:t>
            </a:r>
            <a:br>
              <a:rPr lang="en-US" b="1"/>
            </a:br>
            <a:r>
              <a:rPr lang="en-US" b="1"/>
              <a:t>Data  (X</a:t>
            </a:r>
            <a:r>
              <a:rPr lang="en-US" b="1" baseline="-25000"/>
              <a:t>i</a:t>
            </a:r>
            <a:r>
              <a:rPr lang="en-US" b="1"/>
              <a:t>) :     </a:t>
            </a:r>
            <a:r>
              <a:rPr lang="en-US" b="1">
                <a:solidFill>
                  <a:schemeClr val="folHlink"/>
                </a:solidFill>
              </a:rPr>
              <a:t>10     12     14     15    17    18    18    24</a:t>
            </a: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2590800" y="2630488"/>
            <a:ext cx="4343400" cy="417512"/>
          </a:xfrm>
          <a:prstGeom prst="rect">
            <a:avLst/>
          </a:prstGeom>
          <a:solidFill>
            <a:srgbClr val="FDE0BD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/>
              <a:t> n = 8            Mean = X = 16</a:t>
            </a:r>
          </a:p>
        </p:txBody>
      </p:sp>
      <p:sp>
        <p:nvSpPr>
          <p:cNvPr id="10251" name="Line 6"/>
          <p:cNvSpPr>
            <a:spLocks noChangeShapeType="1"/>
          </p:cNvSpPr>
          <p:nvPr/>
        </p:nvSpPr>
        <p:spPr bwMode="auto">
          <a:xfrm>
            <a:off x="5562600" y="26670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2743200" y="5867400"/>
            <a:ext cx="1143000" cy="457200"/>
          </a:xfrm>
          <a:prstGeom prst="rect">
            <a:avLst/>
          </a:prstGeom>
          <a:solidFill>
            <a:srgbClr val="E9E9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24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3219450"/>
          <a:ext cx="7602538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3" imgW="114249960" imgH="59254920" progId="">
                  <p:embed/>
                </p:oleObj>
              </mc:Choice>
              <mc:Fallback>
                <p:oleObj name="Equation" r:id="rId3" imgW="114249960" imgH="5925492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19450"/>
                        <a:ext cx="7602538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5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9"/>
          <p:cNvSpPr txBox="1">
            <a:spLocks noChangeArrowheads="1"/>
          </p:cNvSpPr>
          <p:nvPr/>
        </p:nvSpPr>
        <p:spPr bwMode="auto">
          <a:xfrm>
            <a:off x="4572000" y="56388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measure of the “average” scatter around the mean</a:t>
            </a:r>
          </a:p>
        </p:txBody>
      </p:sp>
      <p:sp>
        <p:nvSpPr>
          <p:cNvPr id="10254" name="AutoShape 10"/>
          <p:cNvSpPr>
            <a:spLocks noChangeArrowheads="1"/>
          </p:cNvSpPr>
          <p:nvPr/>
        </p:nvSpPr>
        <p:spPr bwMode="auto">
          <a:xfrm>
            <a:off x="3962400" y="6019800"/>
            <a:ext cx="533400" cy="1524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55" name="TextBox 1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A305FBE-45E5-4A6D-BD7C-8DDC9753E4D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27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688262" cy="990600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Comparing Standard Deviations</a:t>
            </a:r>
          </a:p>
        </p:txBody>
      </p:sp>
      <p:graphicFrame>
        <p:nvGraphicFramePr>
          <p:cNvPr id="1126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94225" y="3355975"/>
          <a:ext cx="4206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3" imgW="428724" imgH="542628" progId="Equation.DSMT4">
                  <p:embed/>
                </p:oleObj>
              </mc:Choice>
              <mc:Fallback>
                <p:oleObj name="Equation" r:id="rId3" imgW="428724" imgH="542628" progId="Equation.DSMT4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3355975"/>
                        <a:ext cx="42068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6934200" y="2209800"/>
            <a:ext cx="1941513" cy="809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3.338</a:t>
            </a:r>
            <a:r>
              <a:rPr lang="en-US" sz="2800">
                <a:latin typeface="Times New Roman" pitchFamily="18" charset="0"/>
              </a:rPr>
              <a:t>         </a:t>
            </a:r>
          </a:p>
        </p:txBody>
      </p:sp>
      <p:sp>
        <p:nvSpPr>
          <p:cNvPr id="11273" name="Line 5"/>
          <p:cNvSpPr>
            <a:spLocks noChangeShapeType="1"/>
          </p:cNvSpPr>
          <p:nvPr/>
        </p:nvSpPr>
        <p:spPr bwMode="auto">
          <a:xfrm>
            <a:off x="1336675" y="2727325"/>
            <a:ext cx="5078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1143000" y="2714625"/>
            <a:ext cx="54578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75" name="Oval 7"/>
          <p:cNvSpPr>
            <a:spLocks noChangeArrowheads="1"/>
          </p:cNvSpPr>
          <p:nvPr/>
        </p:nvSpPr>
        <p:spPr bwMode="auto">
          <a:xfrm>
            <a:off x="1222375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6" name="Oval 8"/>
          <p:cNvSpPr>
            <a:spLocks noChangeArrowheads="1"/>
          </p:cNvSpPr>
          <p:nvPr/>
        </p:nvSpPr>
        <p:spPr bwMode="auto">
          <a:xfrm>
            <a:off x="17446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7" name="Oval 9"/>
          <p:cNvSpPr>
            <a:spLocks noChangeArrowheads="1"/>
          </p:cNvSpPr>
          <p:nvPr/>
        </p:nvSpPr>
        <p:spPr bwMode="auto">
          <a:xfrm>
            <a:off x="22669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8" name="Oval 10"/>
          <p:cNvSpPr>
            <a:spLocks noChangeArrowheads="1"/>
          </p:cNvSpPr>
          <p:nvPr/>
        </p:nvSpPr>
        <p:spPr bwMode="auto">
          <a:xfrm>
            <a:off x="37607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79" name="Oval 11"/>
          <p:cNvSpPr>
            <a:spLocks noChangeArrowheads="1"/>
          </p:cNvSpPr>
          <p:nvPr/>
        </p:nvSpPr>
        <p:spPr bwMode="auto">
          <a:xfrm>
            <a:off x="3760788" y="2278063"/>
            <a:ext cx="223837" cy="223837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0" name="Oval 12"/>
          <p:cNvSpPr>
            <a:spLocks noChangeArrowheads="1"/>
          </p:cNvSpPr>
          <p:nvPr/>
        </p:nvSpPr>
        <p:spPr bwMode="auto">
          <a:xfrm>
            <a:off x="4208463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4730750" y="2501900"/>
            <a:ext cx="223838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2" name="Oval 14"/>
          <p:cNvSpPr>
            <a:spLocks noChangeArrowheads="1"/>
          </p:cNvSpPr>
          <p:nvPr/>
        </p:nvSpPr>
        <p:spPr bwMode="auto">
          <a:xfrm>
            <a:off x="6148388" y="2501900"/>
            <a:ext cx="223837" cy="22542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3" name="Rectangle 15"/>
          <p:cNvSpPr>
            <a:spLocks noChangeArrowheads="1"/>
          </p:cNvSpPr>
          <p:nvPr/>
        </p:nvSpPr>
        <p:spPr bwMode="auto">
          <a:xfrm>
            <a:off x="1143000" y="4137025"/>
            <a:ext cx="5383213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84" name="Rectangle 16"/>
          <p:cNvSpPr>
            <a:spLocks noChangeArrowheads="1"/>
          </p:cNvSpPr>
          <p:nvPr/>
        </p:nvSpPr>
        <p:spPr bwMode="auto">
          <a:xfrm>
            <a:off x="1223963" y="3402013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B</a:t>
            </a:r>
          </a:p>
        </p:txBody>
      </p:sp>
      <p:sp>
        <p:nvSpPr>
          <p:cNvPr id="11285" name="Rectangle 17"/>
          <p:cNvSpPr>
            <a:spLocks noChangeArrowheads="1"/>
          </p:cNvSpPr>
          <p:nvPr/>
        </p:nvSpPr>
        <p:spPr bwMode="auto">
          <a:xfrm>
            <a:off x="1223963" y="1905000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A</a:t>
            </a:r>
          </a:p>
        </p:txBody>
      </p:sp>
      <p:sp>
        <p:nvSpPr>
          <p:cNvPr id="11286" name="Line 18"/>
          <p:cNvSpPr>
            <a:spLocks noChangeShapeType="1"/>
          </p:cNvSpPr>
          <p:nvPr/>
        </p:nvSpPr>
        <p:spPr bwMode="auto">
          <a:xfrm>
            <a:off x="1314450" y="4148138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87" name="Oval 19"/>
          <p:cNvSpPr>
            <a:spLocks noChangeArrowheads="1"/>
          </p:cNvSpPr>
          <p:nvPr/>
        </p:nvSpPr>
        <p:spPr bwMode="auto">
          <a:xfrm>
            <a:off x="3238500" y="3924300"/>
            <a:ext cx="223838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8" name="Oval 20"/>
          <p:cNvSpPr>
            <a:spLocks noChangeArrowheads="1"/>
          </p:cNvSpPr>
          <p:nvPr/>
        </p:nvSpPr>
        <p:spPr bwMode="auto">
          <a:xfrm>
            <a:off x="376078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9" name="Oval 21"/>
          <p:cNvSpPr>
            <a:spLocks noChangeArrowheads="1"/>
          </p:cNvSpPr>
          <p:nvPr/>
        </p:nvSpPr>
        <p:spPr bwMode="auto">
          <a:xfrm>
            <a:off x="3238500" y="3698875"/>
            <a:ext cx="223838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0" name="Oval 22"/>
          <p:cNvSpPr>
            <a:spLocks noChangeArrowheads="1"/>
          </p:cNvSpPr>
          <p:nvPr/>
        </p:nvSpPr>
        <p:spPr bwMode="auto">
          <a:xfrm>
            <a:off x="3760788" y="3698875"/>
            <a:ext cx="223837" cy="225425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1" name="Oval 23"/>
          <p:cNvSpPr>
            <a:spLocks noChangeArrowheads="1"/>
          </p:cNvSpPr>
          <p:nvPr/>
        </p:nvSpPr>
        <p:spPr bwMode="auto">
          <a:xfrm>
            <a:off x="3238500" y="3475038"/>
            <a:ext cx="223838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2" name="Oval 24"/>
          <p:cNvSpPr>
            <a:spLocks noChangeArrowheads="1"/>
          </p:cNvSpPr>
          <p:nvPr/>
        </p:nvSpPr>
        <p:spPr bwMode="auto">
          <a:xfrm>
            <a:off x="3760788" y="3475038"/>
            <a:ext cx="223837" cy="22383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3" name="Oval 25"/>
          <p:cNvSpPr>
            <a:spLocks noChangeArrowheads="1"/>
          </p:cNvSpPr>
          <p:nvPr/>
        </p:nvSpPr>
        <p:spPr bwMode="auto">
          <a:xfrm>
            <a:off x="2789238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4" name="Oval 26"/>
          <p:cNvSpPr>
            <a:spLocks noChangeArrowheads="1"/>
          </p:cNvSpPr>
          <p:nvPr/>
        </p:nvSpPr>
        <p:spPr bwMode="auto">
          <a:xfrm>
            <a:off x="4208463" y="3924300"/>
            <a:ext cx="223837" cy="22383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5" name="Rectangle 27"/>
          <p:cNvSpPr>
            <a:spLocks noChangeArrowheads="1"/>
          </p:cNvSpPr>
          <p:nvPr/>
        </p:nvSpPr>
        <p:spPr bwMode="auto">
          <a:xfrm>
            <a:off x="6934200" y="3505200"/>
            <a:ext cx="1936750" cy="8953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0.926</a:t>
            </a:r>
          </a:p>
        </p:txBody>
      </p:sp>
      <p:sp>
        <p:nvSpPr>
          <p:cNvPr id="11296" name="Rectangle 28"/>
          <p:cNvSpPr>
            <a:spLocks noChangeArrowheads="1"/>
          </p:cNvSpPr>
          <p:nvPr/>
        </p:nvSpPr>
        <p:spPr bwMode="auto">
          <a:xfrm>
            <a:off x="1143000" y="5645150"/>
            <a:ext cx="560705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11    12    13    14    15    16    17    18    19    20   21</a:t>
            </a:r>
          </a:p>
        </p:txBody>
      </p:sp>
      <p:sp>
        <p:nvSpPr>
          <p:cNvPr id="11297" name="Line 29"/>
          <p:cNvSpPr>
            <a:spLocks noChangeShapeType="1"/>
          </p:cNvSpPr>
          <p:nvPr/>
        </p:nvSpPr>
        <p:spPr bwMode="auto">
          <a:xfrm>
            <a:off x="1314450" y="5645150"/>
            <a:ext cx="5076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298" name="Oval 30"/>
          <p:cNvSpPr>
            <a:spLocks noChangeArrowheads="1"/>
          </p:cNvSpPr>
          <p:nvPr/>
        </p:nvSpPr>
        <p:spPr bwMode="auto">
          <a:xfrm>
            <a:off x="1222375" y="5421313"/>
            <a:ext cx="223838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99" name="Oval 31"/>
          <p:cNvSpPr>
            <a:spLocks noChangeArrowheads="1"/>
          </p:cNvSpPr>
          <p:nvPr/>
        </p:nvSpPr>
        <p:spPr bwMode="auto">
          <a:xfrm>
            <a:off x="1222375" y="5195888"/>
            <a:ext cx="223838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0" name="Oval 32"/>
          <p:cNvSpPr>
            <a:spLocks noChangeArrowheads="1"/>
          </p:cNvSpPr>
          <p:nvPr/>
        </p:nvSpPr>
        <p:spPr bwMode="auto">
          <a:xfrm>
            <a:off x="1222375" y="4972050"/>
            <a:ext cx="223838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1" name="Oval 33"/>
          <p:cNvSpPr>
            <a:spLocks noChangeArrowheads="1"/>
          </p:cNvSpPr>
          <p:nvPr/>
        </p:nvSpPr>
        <p:spPr bwMode="auto">
          <a:xfrm>
            <a:off x="570071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2" name="Oval 34"/>
          <p:cNvSpPr>
            <a:spLocks noChangeArrowheads="1"/>
          </p:cNvSpPr>
          <p:nvPr/>
        </p:nvSpPr>
        <p:spPr bwMode="auto">
          <a:xfrm>
            <a:off x="5700713" y="5195888"/>
            <a:ext cx="223837" cy="225425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3" name="Oval 35"/>
          <p:cNvSpPr>
            <a:spLocks noChangeArrowheads="1"/>
          </p:cNvSpPr>
          <p:nvPr/>
        </p:nvSpPr>
        <p:spPr bwMode="auto">
          <a:xfrm>
            <a:off x="5700713" y="4972050"/>
            <a:ext cx="223837" cy="223838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4" name="Oval 36"/>
          <p:cNvSpPr>
            <a:spLocks noChangeArrowheads="1"/>
          </p:cNvSpPr>
          <p:nvPr/>
        </p:nvSpPr>
        <p:spPr bwMode="auto">
          <a:xfrm>
            <a:off x="1744663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5" name="Oval 37"/>
          <p:cNvSpPr>
            <a:spLocks noChangeArrowheads="1"/>
          </p:cNvSpPr>
          <p:nvPr/>
        </p:nvSpPr>
        <p:spPr bwMode="auto">
          <a:xfrm>
            <a:off x="5253038" y="5421313"/>
            <a:ext cx="223837" cy="223837"/>
          </a:xfrm>
          <a:prstGeom prst="ellipse">
            <a:avLst/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06" name="Rectangle 38"/>
          <p:cNvSpPr>
            <a:spLocks noChangeArrowheads="1"/>
          </p:cNvSpPr>
          <p:nvPr/>
        </p:nvSpPr>
        <p:spPr bwMode="auto">
          <a:xfrm>
            <a:off x="6934200" y="4953000"/>
            <a:ext cx="1936750" cy="822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Mean = 15.5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S = </a:t>
            </a:r>
            <a:r>
              <a:rPr lang="en-US">
                <a:latin typeface="Times New Roman" pitchFamily="18" charset="0"/>
              </a:rPr>
              <a:t>4.570</a:t>
            </a:r>
          </a:p>
        </p:txBody>
      </p:sp>
      <p:sp>
        <p:nvSpPr>
          <p:cNvPr id="11307" name="Rectangle 39"/>
          <p:cNvSpPr>
            <a:spLocks noChangeArrowheads="1"/>
          </p:cNvSpPr>
          <p:nvPr/>
        </p:nvSpPr>
        <p:spPr bwMode="auto">
          <a:xfrm>
            <a:off x="1671638" y="4824413"/>
            <a:ext cx="1265237" cy="4667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Data C</a:t>
            </a:r>
          </a:p>
        </p:txBody>
      </p:sp>
      <p:sp>
        <p:nvSpPr>
          <p:cNvPr id="11308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8D8F2F1C-CBC1-43B0-90C7-42F80742C8C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697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4800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b="1" smtClean="0"/>
              <a:t>In this chapter, you learn: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describe the properties of central tendency, variation, and shape in numerical data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construct and interpret a boxplot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compute descriptive summary measures for a population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mtClean="0"/>
              <a:t>To compute the covariance and the coefficient of correlation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US" smtClean="0"/>
              <a:t>Learning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1A342EE-9FC3-4114-B221-EA1A12DF76B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710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Comparing Standard Deviations</a:t>
            </a:r>
          </a:p>
        </p:txBody>
      </p:sp>
      <p:pic>
        <p:nvPicPr>
          <p:cNvPr id="47108" name="Picture 3" descr="normalcur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678180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Smaller standard deviation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Larger standard deviation</a:t>
            </a:r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2514600" y="3657600"/>
            <a:ext cx="1981200" cy="990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2514600" y="2590800"/>
            <a:ext cx="28194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BBFDD32-C635-4A2C-BA43-B8DD5771334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4813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Variation:</a:t>
            </a:r>
            <a:br>
              <a:rPr lang="en-US" smtClean="0"/>
            </a:br>
            <a:r>
              <a:rPr lang="en-US" smtClean="0"/>
              <a:t>Summary Characteristics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279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more the data are spread out, the greater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more the data are concentrated, the smaller the range, variance, and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If the values are all the same (no variation), all these measures will be zero.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None of these measures are ever negative.</a:t>
            </a:r>
          </a:p>
        </p:txBody>
      </p:sp>
      <p:sp>
        <p:nvSpPr>
          <p:cNvPr id="48133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47BC538-C9CC-4967-A1AF-2962CD10719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29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The Coefficient of Variation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2819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Measures </a:t>
            </a:r>
            <a:r>
              <a:rPr lang="en-US" smtClean="0">
                <a:solidFill>
                  <a:schemeClr val="folHlink"/>
                </a:solidFill>
              </a:rPr>
              <a:t>relative variation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Always in percentage (%)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Shows </a:t>
            </a:r>
            <a:r>
              <a:rPr lang="en-US" smtClean="0">
                <a:solidFill>
                  <a:schemeClr val="folHlink"/>
                </a:solidFill>
              </a:rPr>
              <a:t>variation relative to mean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Can be used to compare the variability of two or more sets of data measured in different units </a:t>
            </a:r>
          </a:p>
        </p:txBody>
      </p:sp>
      <p:graphicFrame>
        <p:nvGraphicFramePr>
          <p:cNvPr id="1229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0" y="4800600"/>
          <a:ext cx="4191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3" imgW="36990360" imgH="15413040" progId="">
                  <p:embed/>
                </p:oleObj>
              </mc:Choice>
              <mc:Fallback>
                <p:oleObj name="Equation" r:id="rId3" imgW="36990360" imgH="1541304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4191000" cy="14478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4152E157-124A-44FC-A493-28CB92625BC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3321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Comparing Coefficients of Variation</a:t>
            </a:r>
          </a:p>
        </p:txBody>
      </p:sp>
      <p:sp>
        <p:nvSpPr>
          <p:cNvPr id="13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sz="2300" smtClean="0">
                <a:solidFill>
                  <a:schemeClr val="folHlink"/>
                </a:solidFill>
              </a:rPr>
              <a:t>Stock A:</a:t>
            </a:r>
          </a:p>
          <a:p>
            <a:pPr lvl="1" eaLnBrk="1" hangingPunct="1"/>
            <a:r>
              <a:rPr lang="en-US" sz="2300" smtClean="0"/>
              <a:t>Average price last year = $50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  <a:p>
            <a:pPr eaLnBrk="1" hangingPunct="1"/>
            <a:endParaRPr lang="en-US" sz="2300" smtClean="0"/>
          </a:p>
          <a:p>
            <a:pPr eaLnBrk="1" hangingPunct="1"/>
            <a:endParaRPr lang="en-US" sz="2300" smtClean="0"/>
          </a:p>
          <a:p>
            <a:pPr eaLnBrk="1" hangingPunct="1">
              <a:lnSpc>
                <a:spcPct val="150000"/>
              </a:lnSpc>
            </a:pPr>
            <a:r>
              <a:rPr lang="en-US" sz="2300" smtClean="0">
                <a:solidFill>
                  <a:schemeClr val="folHlink"/>
                </a:solidFill>
              </a:rPr>
              <a:t>Stock B:</a:t>
            </a:r>
          </a:p>
          <a:p>
            <a:pPr lvl="1" eaLnBrk="1" hangingPunct="1"/>
            <a:r>
              <a:rPr lang="en-US" sz="2300" smtClean="0"/>
              <a:t>Average price last year = $100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</p:txBody>
      </p:sp>
      <p:sp>
        <p:nvSpPr>
          <p:cNvPr id="13324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24063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Both stocks have the same standard deviation, but stock B is less variable relative to its price</a:t>
            </a:r>
          </a:p>
        </p:txBody>
      </p:sp>
      <p:sp>
        <p:nvSpPr>
          <p:cNvPr id="13325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326" name="Oval 6"/>
          <p:cNvSpPr>
            <a:spLocks noChangeArrowheads="1"/>
          </p:cNvSpPr>
          <p:nvPr/>
        </p:nvSpPr>
        <p:spPr bwMode="auto">
          <a:xfrm>
            <a:off x="63246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3318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82532880" imgH="15413040" progId="">
                  <p:embed/>
                </p:oleObj>
              </mc:Choice>
              <mc:Fallback>
                <p:oleObj name="Equation" r:id="rId3" imgW="82532880" imgH="1541304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8956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52578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5" imgW="82532880" imgH="15413040" progId="">
                  <p:embed/>
                </p:oleObj>
              </mc:Choice>
              <mc:Fallback>
                <p:oleObj name="Equation" r:id="rId5" imgW="82532880" imgH="15413040" progId="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52578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DF3F449-C9C8-4DB8-8006-E4BB5DB0F3B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7049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87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Measures of Variation:</a:t>
            </a:r>
            <a:br>
              <a:rPr lang="en-US" sz="3600" smtClean="0"/>
            </a:br>
            <a:r>
              <a:rPr lang="en-US" sz="3600" smtClean="0"/>
              <a:t>Comparing Coefficients of Variation</a:t>
            </a:r>
          </a:p>
        </p:txBody>
      </p:sp>
      <p:sp>
        <p:nvSpPr>
          <p:cNvPr id="87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sz="2300" smtClean="0">
                <a:solidFill>
                  <a:schemeClr val="folHlink"/>
                </a:solidFill>
              </a:rPr>
              <a:t>Stock A:</a:t>
            </a:r>
          </a:p>
          <a:p>
            <a:pPr lvl="1" eaLnBrk="1" hangingPunct="1"/>
            <a:r>
              <a:rPr lang="en-US" sz="2300" smtClean="0"/>
              <a:t>Average price last year = $50</a:t>
            </a:r>
          </a:p>
          <a:p>
            <a:pPr lvl="1" eaLnBrk="1" hangingPunct="1"/>
            <a:r>
              <a:rPr lang="en-US" sz="2300" smtClean="0"/>
              <a:t>Standard deviation = $5</a:t>
            </a:r>
          </a:p>
          <a:p>
            <a:pPr eaLnBrk="1" hangingPunct="1"/>
            <a:endParaRPr lang="en-US" sz="2300" smtClean="0"/>
          </a:p>
          <a:p>
            <a:pPr eaLnBrk="1" hangingPunct="1"/>
            <a:endParaRPr lang="en-US" sz="2300" smtClean="0"/>
          </a:p>
          <a:p>
            <a:pPr eaLnBrk="1" hangingPunct="1">
              <a:lnSpc>
                <a:spcPct val="150000"/>
              </a:lnSpc>
            </a:pPr>
            <a:r>
              <a:rPr lang="en-US" sz="2300" smtClean="0">
                <a:solidFill>
                  <a:schemeClr val="folHlink"/>
                </a:solidFill>
              </a:rPr>
              <a:t>Stock C:</a:t>
            </a:r>
          </a:p>
          <a:p>
            <a:pPr lvl="1" eaLnBrk="1" hangingPunct="1"/>
            <a:r>
              <a:rPr lang="en-US" sz="2300" smtClean="0"/>
              <a:t>Average price last year = $8</a:t>
            </a:r>
          </a:p>
          <a:p>
            <a:pPr lvl="1" eaLnBrk="1" hangingPunct="1"/>
            <a:r>
              <a:rPr lang="en-US" sz="2300" smtClean="0"/>
              <a:t>Standard deviation = $2</a:t>
            </a:r>
          </a:p>
        </p:txBody>
      </p:sp>
      <p:sp>
        <p:nvSpPr>
          <p:cNvPr id="87052" name="Text Box 4"/>
          <p:cNvSpPr txBox="1">
            <a:spLocks noChangeArrowheads="1"/>
          </p:cNvSpPr>
          <p:nvPr/>
        </p:nvSpPr>
        <p:spPr bwMode="auto">
          <a:xfrm>
            <a:off x="7162800" y="3505200"/>
            <a:ext cx="1828800" cy="20320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Stock C has a much smaller standard deviation but a much higher coefficient of variation</a:t>
            </a:r>
          </a:p>
        </p:txBody>
      </p:sp>
      <p:sp>
        <p:nvSpPr>
          <p:cNvPr id="87053" name="Oval 5"/>
          <p:cNvSpPr>
            <a:spLocks noChangeArrowheads="1"/>
          </p:cNvSpPr>
          <p:nvPr/>
        </p:nvSpPr>
        <p:spPr bwMode="auto">
          <a:xfrm>
            <a:off x="6248400" y="30480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7054" name="Oval 6"/>
          <p:cNvSpPr>
            <a:spLocks noChangeArrowheads="1"/>
          </p:cNvSpPr>
          <p:nvPr/>
        </p:nvSpPr>
        <p:spPr bwMode="auto">
          <a:xfrm>
            <a:off x="6096000" y="5410200"/>
            <a:ext cx="762000" cy="7620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8704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27200" y="2895600"/>
          <a:ext cx="5310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Equation" r:id="rId3" imgW="3430800" imgH="634320" progId="">
                  <p:embed/>
                </p:oleObj>
              </mc:Choice>
              <mc:Fallback>
                <p:oleObj name="Equation" r:id="rId3" imgW="3430800" imgH="634320" progId="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895600"/>
                        <a:ext cx="5310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24050" y="5257800"/>
          <a:ext cx="4916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Equation" r:id="rId5" imgW="76433400" imgH="15413040" progId="">
                  <p:embed/>
                </p:oleObj>
              </mc:Choice>
              <mc:Fallback>
                <p:oleObj name="Equation" r:id="rId5" imgW="76433400" imgH="15413040" progId="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5257800"/>
                        <a:ext cx="49164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5" name="TextBox 11"/>
          <p:cNvSpPr txBox="1">
            <a:spLocks noChangeArrowheads="1"/>
          </p:cNvSpPr>
          <p:nvPr/>
        </p:nvSpPr>
        <p:spPr bwMode="auto">
          <a:xfrm>
            <a:off x="7620000" y="1752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7056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9BBAACB-7371-4B5B-AF81-45EE72B9614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8806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338" y="152400"/>
            <a:ext cx="7535862" cy="1169942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Locating </a:t>
            </a:r>
            <a:r>
              <a:rPr lang="en-US" dirty="0" smtClean="0"/>
              <a:t>Extreme Outliers:</a:t>
            </a:r>
            <a:br>
              <a:rPr lang="en-US" dirty="0" smtClean="0"/>
            </a:br>
            <a:r>
              <a:rPr lang="en-US" dirty="0" smtClean="0"/>
              <a:t>Z-Score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7010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To compute the Z</a:t>
            </a:r>
            <a:r>
              <a:rPr lang="en-US" sz="2400" b="1" smtClean="0">
                <a:latin typeface="Times New Roman" pitchFamily="18" charset="0"/>
              </a:rPr>
              <a:t>-score</a:t>
            </a:r>
            <a:r>
              <a:rPr lang="en-US" sz="2400" smtClean="0">
                <a:latin typeface="Times New Roman" pitchFamily="18" charset="0"/>
              </a:rPr>
              <a:t> of a data value, subtract the mean and divide by the standard deviation.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Z-score is the number of standard deviations a data value is from the mean.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A data value is considered an extreme outlier if its Z-score is less than -3.0 or greater than +3.0.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</a:rPr>
              <a:t>The larger the absolute value of the Z-score, the farther the data value is from the mean.</a:t>
            </a:r>
          </a:p>
        </p:txBody>
      </p:sp>
      <p:sp>
        <p:nvSpPr>
          <p:cNvPr id="8806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3006E8F6-2633-43DC-BE6C-662C1AD5F92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34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Extreme Outliers:</a:t>
            </a:r>
            <a:br>
              <a:rPr lang="en-US" smtClean="0"/>
            </a:br>
            <a:r>
              <a:rPr lang="en-US" smtClean="0"/>
              <a:t>Z-Score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424238"/>
            <a:ext cx="8077200" cy="2936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where X represents the data value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		  X is the sample mean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		  S is the sample standard deviation</a:t>
            </a:r>
          </a:p>
        </p:txBody>
      </p:sp>
      <p:sp>
        <p:nvSpPr>
          <p:cNvPr id="14345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733800" y="1905000"/>
          <a:ext cx="19050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3" imgW="749300" imgH="419100" progId="">
                  <p:embed/>
                </p:oleObj>
              </mc:Choice>
              <mc:Fallback>
                <p:oleObj name="Equation" r:id="rId3" imgW="749300" imgH="419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905000"/>
                        <a:ext cx="1905000" cy="1060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Line 6"/>
          <p:cNvSpPr>
            <a:spLocks noChangeShapeType="1"/>
          </p:cNvSpPr>
          <p:nvPr/>
        </p:nvSpPr>
        <p:spPr bwMode="auto">
          <a:xfrm>
            <a:off x="17526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7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40DA0DCF-8A11-4040-9C34-73C193C06CA7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36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Locating Extreme Outliers:</a:t>
            </a:r>
            <a:br>
              <a:rPr lang="en-US" smtClean="0"/>
            </a:br>
            <a:r>
              <a:rPr lang="en-US" smtClean="0"/>
              <a:t>Z-Score</a:t>
            </a:r>
          </a:p>
        </p:txBody>
      </p:sp>
      <p:sp>
        <p:nvSpPr>
          <p:cNvPr id="153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18462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Suppose the mean math SAT score is 490, with a standard deviation of 100.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Compute the Z-score for a test score of 620.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752600" y="3733800"/>
          <a:ext cx="48006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2260600" imgH="419100" progId="">
                  <p:embed/>
                </p:oleObj>
              </mc:Choice>
              <mc:Fallback>
                <p:oleObj name="Equation" r:id="rId3" imgW="2260600" imgH="4191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48006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6"/>
          <p:cNvSpPr txBox="1">
            <a:spLocks noChangeArrowheads="1"/>
          </p:cNvSpPr>
          <p:nvPr/>
        </p:nvSpPr>
        <p:spPr bwMode="auto">
          <a:xfrm>
            <a:off x="1219200" y="5181600"/>
            <a:ext cx="685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SzPct val="85000"/>
              <a:buFont typeface="Wingdings" pitchFamily="2" charset="2"/>
              <a:buNone/>
            </a:pPr>
            <a:r>
              <a:rPr lang="en-US">
                <a:latin typeface="Times New Roman" pitchFamily="18" charset="0"/>
              </a:rPr>
              <a:t>A score of 620 is 1.3 standard deviations above the mean and would not be considered an outlier.</a:t>
            </a:r>
          </a:p>
        </p:txBody>
      </p:sp>
      <p:sp>
        <p:nvSpPr>
          <p:cNvPr id="15371" name="Line 7"/>
          <p:cNvSpPr>
            <a:spLocks noChangeShapeType="1"/>
          </p:cNvSpPr>
          <p:nvPr/>
        </p:nvSpPr>
        <p:spPr bwMode="auto">
          <a:xfrm flipH="1">
            <a:off x="3886200" y="4419600"/>
            <a:ext cx="2438400" cy="838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5372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C47CCDF-C354-405B-B537-75005B434BF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318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200" smtClean="0"/>
              <a:t>Describes how data are distributed</a:t>
            </a:r>
          </a:p>
          <a:p>
            <a:pPr eaLnBrk="1" hangingPunct="1">
              <a:lnSpc>
                <a:spcPct val="110000"/>
              </a:lnSpc>
            </a:pPr>
            <a:r>
              <a:rPr lang="en-US" sz="3200" smtClean="0"/>
              <a:t>Two useful shape related statistics are: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smtClean="0"/>
              <a:t>Skewness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400" smtClean="0"/>
              <a:t>Measures the amount of asymmetry in a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800" smtClean="0"/>
              <a:t>Kurtosis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400" smtClean="0"/>
              <a:t>Measures the relative concentration of values in the center of a distribution as compared with the tails</a:t>
            </a:r>
          </a:p>
        </p:txBody>
      </p:sp>
      <p:sp>
        <p:nvSpPr>
          <p:cNvPr id="93189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6F7125D-36D6-4C71-94A0-504EB7DEBB7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421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94211" name="Rectangle 45"/>
          <p:cNvSpPr>
            <a:spLocks noChangeArrowheads="1"/>
          </p:cNvSpPr>
          <p:nvPr/>
        </p:nvSpPr>
        <p:spPr bwMode="auto">
          <a:xfrm>
            <a:off x="60960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12" name="Rectangle 46"/>
          <p:cNvSpPr>
            <a:spLocks noChangeArrowheads="1"/>
          </p:cNvSpPr>
          <p:nvPr/>
        </p:nvSpPr>
        <p:spPr bwMode="auto">
          <a:xfrm>
            <a:off x="1524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13" name="Rectangle 44"/>
          <p:cNvSpPr>
            <a:spLocks noChangeArrowheads="1"/>
          </p:cNvSpPr>
          <p:nvPr/>
        </p:nvSpPr>
        <p:spPr bwMode="auto">
          <a:xfrm>
            <a:off x="3124200" y="28956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 (Skewness)</a:t>
            </a:r>
          </a:p>
        </p:txBody>
      </p:sp>
      <p:sp>
        <p:nvSpPr>
          <p:cNvPr id="942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990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Describes the amount of asymmetry in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Symmetric or skewed</a:t>
            </a:r>
          </a:p>
        </p:txBody>
      </p:sp>
      <p:sp>
        <p:nvSpPr>
          <p:cNvPr id="94216" name="Freeform 4"/>
          <p:cNvSpPr>
            <a:spLocks/>
          </p:cNvSpPr>
          <p:nvPr/>
        </p:nvSpPr>
        <p:spPr bwMode="auto">
          <a:xfrm>
            <a:off x="2090738" y="3981450"/>
            <a:ext cx="452437" cy="1071563"/>
          </a:xfrm>
          <a:custGeom>
            <a:avLst/>
            <a:gdLst>
              <a:gd name="T0" fmla="*/ 2147483647 w 285"/>
              <a:gd name="T1" fmla="*/ 2147483647 h 675"/>
              <a:gd name="T2" fmla="*/ 2147483647 w 285"/>
              <a:gd name="T3" fmla="*/ 2147483647 h 675"/>
              <a:gd name="T4" fmla="*/ 2147483647 w 285"/>
              <a:gd name="T5" fmla="*/ 2147483647 h 675"/>
              <a:gd name="T6" fmla="*/ 2147483647 w 285"/>
              <a:gd name="T7" fmla="*/ 2147483647 h 675"/>
              <a:gd name="T8" fmla="*/ 2147483647 w 285"/>
              <a:gd name="T9" fmla="*/ 2147483647 h 675"/>
              <a:gd name="T10" fmla="*/ 2147483647 w 285"/>
              <a:gd name="T11" fmla="*/ 2147483647 h 675"/>
              <a:gd name="T12" fmla="*/ 2147483647 w 285"/>
              <a:gd name="T13" fmla="*/ 2147483647 h 675"/>
              <a:gd name="T14" fmla="*/ 2147483647 w 285"/>
              <a:gd name="T15" fmla="*/ 2147483647 h 675"/>
              <a:gd name="T16" fmla="*/ 2147483647 w 285"/>
              <a:gd name="T17" fmla="*/ 2147483647 h 675"/>
              <a:gd name="T18" fmla="*/ 2147483647 w 285"/>
              <a:gd name="T19" fmla="*/ 2147483647 h 675"/>
              <a:gd name="T20" fmla="*/ 2147483647 w 285"/>
              <a:gd name="T21" fmla="*/ 2147483647 h 675"/>
              <a:gd name="T22" fmla="*/ 2147483647 w 285"/>
              <a:gd name="T23" fmla="*/ 2147483647 h 675"/>
              <a:gd name="T24" fmla="*/ 2147483647 w 285"/>
              <a:gd name="T25" fmla="*/ 2147483647 h 675"/>
              <a:gd name="T26" fmla="*/ 2147483647 w 285"/>
              <a:gd name="T27" fmla="*/ 2147483647 h 675"/>
              <a:gd name="T28" fmla="*/ 2147483647 w 285"/>
              <a:gd name="T29" fmla="*/ 2147483647 h 675"/>
              <a:gd name="T30" fmla="*/ 0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284" y="674"/>
                </a:moveTo>
                <a:lnTo>
                  <a:pt x="254" y="667"/>
                </a:lnTo>
                <a:lnTo>
                  <a:pt x="239" y="659"/>
                </a:lnTo>
                <a:lnTo>
                  <a:pt x="225" y="648"/>
                </a:lnTo>
                <a:lnTo>
                  <a:pt x="210" y="633"/>
                </a:lnTo>
                <a:lnTo>
                  <a:pt x="195" y="612"/>
                </a:lnTo>
                <a:lnTo>
                  <a:pt x="180" y="583"/>
                </a:lnTo>
                <a:lnTo>
                  <a:pt x="150" y="506"/>
                </a:lnTo>
                <a:lnTo>
                  <a:pt x="119" y="396"/>
                </a:lnTo>
                <a:lnTo>
                  <a:pt x="91" y="263"/>
                </a:lnTo>
                <a:lnTo>
                  <a:pt x="76" y="197"/>
                </a:lnTo>
                <a:lnTo>
                  <a:pt x="61" y="133"/>
                </a:lnTo>
                <a:lnTo>
                  <a:pt x="45" y="78"/>
                </a:lnTo>
                <a:lnTo>
                  <a:pt x="30" y="36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217" name="Freeform 5"/>
          <p:cNvSpPr>
            <a:spLocks/>
          </p:cNvSpPr>
          <p:nvPr/>
        </p:nvSpPr>
        <p:spPr bwMode="auto">
          <a:xfrm>
            <a:off x="738188" y="3981450"/>
            <a:ext cx="1354137" cy="1071563"/>
          </a:xfrm>
          <a:custGeom>
            <a:avLst/>
            <a:gdLst>
              <a:gd name="T0" fmla="*/ 0 w 853"/>
              <a:gd name="T1" fmla="*/ 2147483647 h 675"/>
              <a:gd name="T2" fmla="*/ 2147483647 w 853"/>
              <a:gd name="T3" fmla="*/ 2147483647 h 675"/>
              <a:gd name="T4" fmla="*/ 2147483647 w 853"/>
              <a:gd name="T5" fmla="*/ 2147483647 h 675"/>
              <a:gd name="T6" fmla="*/ 2147483647 w 853"/>
              <a:gd name="T7" fmla="*/ 2147483647 h 675"/>
              <a:gd name="T8" fmla="*/ 2147483647 w 853"/>
              <a:gd name="T9" fmla="*/ 2147483647 h 675"/>
              <a:gd name="T10" fmla="*/ 2147483647 w 853"/>
              <a:gd name="T11" fmla="*/ 2147483647 h 675"/>
              <a:gd name="T12" fmla="*/ 2147483647 w 853"/>
              <a:gd name="T13" fmla="*/ 2147483647 h 675"/>
              <a:gd name="T14" fmla="*/ 2147483647 w 853"/>
              <a:gd name="T15" fmla="*/ 2147483647 h 675"/>
              <a:gd name="T16" fmla="*/ 2147483647 w 853"/>
              <a:gd name="T17" fmla="*/ 2147483647 h 675"/>
              <a:gd name="T18" fmla="*/ 2147483647 w 853"/>
              <a:gd name="T19" fmla="*/ 2147483647 h 675"/>
              <a:gd name="T20" fmla="*/ 2147483647 w 853"/>
              <a:gd name="T21" fmla="*/ 2147483647 h 675"/>
              <a:gd name="T22" fmla="*/ 2147483647 w 853"/>
              <a:gd name="T23" fmla="*/ 2147483647 h 675"/>
              <a:gd name="T24" fmla="*/ 2147483647 w 853"/>
              <a:gd name="T25" fmla="*/ 2147483647 h 675"/>
              <a:gd name="T26" fmla="*/ 2147483647 w 853"/>
              <a:gd name="T27" fmla="*/ 2147483647 h 675"/>
              <a:gd name="T28" fmla="*/ 2147483647 w 853"/>
              <a:gd name="T29" fmla="*/ 2147483647 h 675"/>
              <a:gd name="T30" fmla="*/ 2147483647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0" y="674"/>
                </a:moveTo>
                <a:lnTo>
                  <a:pt x="90" y="667"/>
                </a:lnTo>
                <a:lnTo>
                  <a:pt x="134" y="659"/>
                </a:lnTo>
                <a:lnTo>
                  <a:pt x="179" y="648"/>
                </a:lnTo>
                <a:lnTo>
                  <a:pt x="225" y="633"/>
                </a:lnTo>
                <a:lnTo>
                  <a:pt x="269" y="612"/>
                </a:lnTo>
                <a:lnTo>
                  <a:pt x="314" y="583"/>
                </a:lnTo>
                <a:lnTo>
                  <a:pt x="403" y="506"/>
                </a:lnTo>
                <a:lnTo>
                  <a:pt x="494" y="396"/>
                </a:lnTo>
                <a:lnTo>
                  <a:pt x="583" y="263"/>
                </a:lnTo>
                <a:lnTo>
                  <a:pt x="628" y="197"/>
                </a:lnTo>
                <a:lnTo>
                  <a:pt x="674" y="133"/>
                </a:lnTo>
                <a:lnTo>
                  <a:pt x="717" y="78"/>
                </a:lnTo>
                <a:lnTo>
                  <a:pt x="763" y="36"/>
                </a:lnTo>
                <a:lnTo>
                  <a:pt x="808" y="10"/>
                </a:lnTo>
                <a:lnTo>
                  <a:pt x="852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218" name="Freeform 6"/>
          <p:cNvSpPr>
            <a:spLocks/>
          </p:cNvSpPr>
          <p:nvPr/>
        </p:nvSpPr>
        <p:spPr bwMode="auto">
          <a:xfrm>
            <a:off x="4559300" y="3981450"/>
            <a:ext cx="904875" cy="1071563"/>
          </a:xfrm>
          <a:custGeom>
            <a:avLst/>
            <a:gdLst>
              <a:gd name="T0" fmla="*/ 2147483647 w 570"/>
              <a:gd name="T1" fmla="*/ 2147483647 h 675"/>
              <a:gd name="T2" fmla="*/ 2147483647 w 570"/>
              <a:gd name="T3" fmla="*/ 2147483647 h 675"/>
              <a:gd name="T4" fmla="*/ 2147483647 w 570"/>
              <a:gd name="T5" fmla="*/ 2147483647 h 675"/>
              <a:gd name="T6" fmla="*/ 2147483647 w 570"/>
              <a:gd name="T7" fmla="*/ 2147483647 h 675"/>
              <a:gd name="T8" fmla="*/ 2147483647 w 570"/>
              <a:gd name="T9" fmla="*/ 2147483647 h 675"/>
              <a:gd name="T10" fmla="*/ 2147483647 w 570"/>
              <a:gd name="T11" fmla="*/ 2147483647 h 675"/>
              <a:gd name="T12" fmla="*/ 2147483647 w 570"/>
              <a:gd name="T13" fmla="*/ 2147483647 h 675"/>
              <a:gd name="T14" fmla="*/ 2147483647 w 570"/>
              <a:gd name="T15" fmla="*/ 2147483647 h 675"/>
              <a:gd name="T16" fmla="*/ 2147483647 w 570"/>
              <a:gd name="T17" fmla="*/ 2147483647 h 675"/>
              <a:gd name="T18" fmla="*/ 2147483647 w 570"/>
              <a:gd name="T19" fmla="*/ 2147483647 h 675"/>
              <a:gd name="T20" fmla="*/ 2147483647 w 570"/>
              <a:gd name="T21" fmla="*/ 2147483647 h 675"/>
              <a:gd name="T22" fmla="*/ 2147483647 w 570"/>
              <a:gd name="T23" fmla="*/ 2147483647 h 675"/>
              <a:gd name="T24" fmla="*/ 2147483647 w 570"/>
              <a:gd name="T25" fmla="*/ 2147483647 h 675"/>
              <a:gd name="T26" fmla="*/ 2147483647 w 570"/>
              <a:gd name="T27" fmla="*/ 2147483647 h 675"/>
              <a:gd name="T28" fmla="*/ 2147483647 w 570"/>
              <a:gd name="T29" fmla="*/ 2147483647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219" name="Freeform 7"/>
          <p:cNvSpPr>
            <a:spLocks/>
          </p:cNvSpPr>
          <p:nvPr/>
        </p:nvSpPr>
        <p:spPr bwMode="auto">
          <a:xfrm>
            <a:off x="3657600" y="3981450"/>
            <a:ext cx="903288" cy="1071563"/>
          </a:xfrm>
          <a:custGeom>
            <a:avLst/>
            <a:gdLst>
              <a:gd name="T0" fmla="*/ 0 w 569"/>
              <a:gd name="T1" fmla="*/ 2147483647 h 675"/>
              <a:gd name="T2" fmla="*/ 2147483647 w 569"/>
              <a:gd name="T3" fmla="*/ 2147483647 h 675"/>
              <a:gd name="T4" fmla="*/ 2147483647 w 569"/>
              <a:gd name="T5" fmla="*/ 2147483647 h 675"/>
              <a:gd name="T6" fmla="*/ 2147483647 w 569"/>
              <a:gd name="T7" fmla="*/ 2147483647 h 675"/>
              <a:gd name="T8" fmla="*/ 2147483647 w 569"/>
              <a:gd name="T9" fmla="*/ 2147483647 h 675"/>
              <a:gd name="T10" fmla="*/ 2147483647 w 569"/>
              <a:gd name="T11" fmla="*/ 2147483647 h 675"/>
              <a:gd name="T12" fmla="*/ 2147483647 w 569"/>
              <a:gd name="T13" fmla="*/ 2147483647 h 675"/>
              <a:gd name="T14" fmla="*/ 2147483647 w 569"/>
              <a:gd name="T15" fmla="*/ 2147483647 h 675"/>
              <a:gd name="T16" fmla="*/ 2147483647 w 569"/>
              <a:gd name="T17" fmla="*/ 2147483647 h 675"/>
              <a:gd name="T18" fmla="*/ 2147483647 w 569"/>
              <a:gd name="T19" fmla="*/ 2147483647 h 675"/>
              <a:gd name="T20" fmla="*/ 2147483647 w 569"/>
              <a:gd name="T21" fmla="*/ 2147483647 h 675"/>
              <a:gd name="T22" fmla="*/ 2147483647 w 569"/>
              <a:gd name="T23" fmla="*/ 2147483647 h 675"/>
              <a:gd name="T24" fmla="*/ 2147483647 w 569"/>
              <a:gd name="T25" fmla="*/ 2147483647 h 675"/>
              <a:gd name="T26" fmla="*/ 2147483647 w 569"/>
              <a:gd name="T27" fmla="*/ 2147483647 h 675"/>
              <a:gd name="T28" fmla="*/ 2147483647 w 569"/>
              <a:gd name="T29" fmla="*/ 2147483647 h 675"/>
              <a:gd name="T30" fmla="*/ 2147483647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220" name="Freeform 8"/>
          <p:cNvSpPr>
            <a:spLocks/>
          </p:cNvSpPr>
          <p:nvPr/>
        </p:nvSpPr>
        <p:spPr bwMode="auto">
          <a:xfrm>
            <a:off x="7194550" y="3957638"/>
            <a:ext cx="1354138" cy="1071562"/>
          </a:xfrm>
          <a:custGeom>
            <a:avLst/>
            <a:gdLst>
              <a:gd name="T0" fmla="*/ 2147483647 w 853"/>
              <a:gd name="T1" fmla="*/ 2147483647 h 675"/>
              <a:gd name="T2" fmla="*/ 2147483647 w 853"/>
              <a:gd name="T3" fmla="*/ 2147483647 h 675"/>
              <a:gd name="T4" fmla="*/ 2147483647 w 853"/>
              <a:gd name="T5" fmla="*/ 2147483647 h 675"/>
              <a:gd name="T6" fmla="*/ 2147483647 w 853"/>
              <a:gd name="T7" fmla="*/ 2147483647 h 675"/>
              <a:gd name="T8" fmla="*/ 2147483647 w 853"/>
              <a:gd name="T9" fmla="*/ 2147483647 h 675"/>
              <a:gd name="T10" fmla="*/ 2147483647 w 853"/>
              <a:gd name="T11" fmla="*/ 2147483647 h 675"/>
              <a:gd name="T12" fmla="*/ 2147483647 w 853"/>
              <a:gd name="T13" fmla="*/ 2147483647 h 675"/>
              <a:gd name="T14" fmla="*/ 2147483647 w 853"/>
              <a:gd name="T15" fmla="*/ 2147483647 h 675"/>
              <a:gd name="T16" fmla="*/ 2147483647 w 853"/>
              <a:gd name="T17" fmla="*/ 2147483647 h 675"/>
              <a:gd name="T18" fmla="*/ 2147483647 w 853"/>
              <a:gd name="T19" fmla="*/ 2147483647 h 675"/>
              <a:gd name="T20" fmla="*/ 2147483647 w 853"/>
              <a:gd name="T21" fmla="*/ 2147483647 h 675"/>
              <a:gd name="T22" fmla="*/ 2147483647 w 853"/>
              <a:gd name="T23" fmla="*/ 2147483647 h 675"/>
              <a:gd name="T24" fmla="*/ 2147483647 w 853"/>
              <a:gd name="T25" fmla="*/ 2147483647 h 675"/>
              <a:gd name="T26" fmla="*/ 2147483647 w 853"/>
              <a:gd name="T27" fmla="*/ 2147483647 h 675"/>
              <a:gd name="T28" fmla="*/ 2147483647 w 853"/>
              <a:gd name="T29" fmla="*/ 2147483647 h 675"/>
              <a:gd name="T30" fmla="*/ 0 w 853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3"/>
              <a:gd name="T49" fmla="*/ 0 h 675"/>
              <a:gd name="T50" fmla="*/ 853 w 853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3" h="675">
                <a:moveTo>
                  <a:pt x="852" y="674"/>
                </a:moveTo>
                <a:lnTo>
                  <a:pt x="761" y="667"/>
                </a:lnTo>
                <a:lnTo>
                  <a:pt x="718" y="659"/>
                </a:lnTo>
                <a:lnTo>
                  <a:pt x="672" y="648"/>
                </a:lnTo>
                <a:lnTo>
                  <a:pt x="627" y="633"/>
                </a:lnTo>
                <a:lnTo>
                  <a:pt x="583" y="612"/>
                </a:lnTo>
                <a:lnTo>
                  <a:pt x="538" y="583"/>
                </a:lnTo>
                <a:lnTo>
                  <a:pt x="447" y="506"/>
                </a:lnTo>
                <a:lnTo>
                  <a:pt x="358" y="396"/>
                </a:lnTo>
                <a:lnTo>
                  <a:pt x="269" y="263"/>
                </a:lnTo>
                <a:lnTo>
                  <a:pt x="224" y="197"/>
                </a:lnTo>
                <a:lnTo>
                  <a:pt x="178" y="133"/>
                </a:lnTo>
                <a:lnTo>
                  <a:pt x="135" y="78"/>
                </a:lnTo>
                <a:lnTo>
                  <a:pt x="89" y="36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221" name="Freeform 9"/>
          <p:cNvSpPr>
            <a:spLocks/>
          </p:cNvSpPr>
          <p:nvPr/>
        </p:nvSpPr>
        <p:spPr bwMode="auto">
          <a:xfrm>
            <a:off x="6743700" y="3957638"/>
            <a:ext cx="452438" cy="1071562"/>
          </a:xfrm>
          <a:custGeom>
            <a:avLst/>
            <a:gdLst>
              <a:gd name="T0" fmla="*/ 0 w 285"/>
              <a:gd name="T1" fmla="*/ 2147483647 h 675"/>
              <a:gd name="T2" fmla="*/ 2147483647 w 285"/>
              <a:gd name="T3" fmla="*/ 2147483647 h 675"/>
              <a:gd name="T4" fmla="*/ 2147483647 w 285"/>
              <a:gd name="T5" fmla="*/ 2147483647 h 675"/>
              <a:gd name="T6" fmla="*/ 2147483647 w 285"/>
              <a:gd name="T7" fmla="*/ 2147483647 h 675"/>
              <a:gd name="T8" fmla="*/ 2147483647 w 285"/>
              <a:gd name="T9" fmla="*/ 2147483647 h 675"/>
              <a:gd name="T10" fmla="*/ 2147483647 w 285"/>
              <a:gd name="T11" fmla="*/ 2147483647 h 675"/>
              <a:gd name="T12" fmla="*/ 2147483647 w 285"/>
              <a:gd name="T13" fmla="*/ 2147483647 h 675"/>
              <a:gd name="T14" fmla="*/ 2147483647 w 285"/>
              <a:gd name="T15" fmla="*/ 2147483647 h 675"/>
              <a:gd name="T16" fmla="*/ 2147483647 w 285"/>
              <a:gd name="T17" fmla="*/ 2147483647 h 675"/>
              <a:gd name="T18" fmla="*/ 2147483647 w 285"/>
              <a:gd name="T19" fmla="*/ 2147483647 h 675"/>
              <a:gd name="T20" fmla="*/ 2147483647 w 285"/>
              <a:gd name="T21" fmla="*/ 2147483647 h 675"/>
              <a:gd name="T22" fmla="*/ 2147483647 w 285"/>
              <a:gd name="T23" fmla="*/ 2147483647 h 675"/>
              <a:gd name="T24" fmla="*/ 2147483647 w 285"/>
              <a:gd name="T25" fmla="*/ 2147483647 h 675"/>
              <a:gd name="T26" fmla="*/ 2147483647 w 285"/>
              <a:gd name="T27" fmla="*/ 2147483647 h 675"/>
              <a:gd name="T28" fmla="*/ 2147483647 w 285"/>
              <a:gd name="T29" fmla="*/ 2147483647 h 675"/>
              <a:gd name="T30" fmla="*/ 2147483647 w 285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5"/>
              <a:gd name="T49" fmla="*/ 0 h 675"/>
              <a:gd name="T50" fmla="*/ 285 w 285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5" h="675">
                <a:moveTo>
                  <a:pt x="0" y="674"/>
                </a:moveTo>
                <a:lnTo>
                  <a:pt x="28" y="667"/>
                </a:lnTo>
                <a:lnTo>
                  <a:pt x="43" y="659"/>
                </a:lnTo>
                <a:lnTo>
                  <a:pt x="59" y="648"/>
                </a:lnTo>
                <a:lnTo>
                  <a:pt x="74" y="633"/>
                </a:lnTo>
                <a:lnTo>
                  <a:pt x="89" y="612"/>
                </a:lnTo>
                <a:lnTo>
                  <a:pt x="104" y="583"/>
                </a:lnTo>
                <a:lnTo>
                  <a:pt x="134" y="506"/>
                </a:lnTo>
                <a:lnTo>
                  <a:pt x="165" y="396"/>
                </a:lnTo>
                <a:lnTo>
                  <a:pt x="193" y="263"/>
                </a:lnTo>
                <a:lnTo>
                  <a:pt x="208" y="197"/>
                </a:lnTo>
                <a:lnTo>
                  <a:pt x="223" y="133"/>
                </a:lnTo>
                <a:lnTo>
                  <a:pt x="239" y="78"/>
                </a:lnTo>
                <a:lnTo>
                  <a:pt x="254" y="36"/>
                </a:lnTo>
                <a:lnTo>
                  <a:pt x="269" y="10"/>
                </a:lnTo>
                <a:lnTo>
                  <a:pt x="284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4222" name="Rectangle 10"/>
          <p:cNvSpPr>
            <a:spLocks noChangeArrowheads="1"/>
          </p:cNvSpPr>
          <p:nvPr/>
        </p:nvSpPr>
        <p:spPr bwMode="auto">
          <a:xfrm>
            <a:off x="3657600" y="3505200"/>
            <a:ext cx="19923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</a:rPr>
              <a:t>Mean =</a:t>
            </a:r>
            <a:r>
              <a:rPr lang="en-US" sz="2000" b="1">
                <a:solidFill>
                  <a:srgbClr val="FF0000"/>
                </a:solidFill>
              </a:rPr>
              <a:t> Median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94223" name="Rectangle 11"/>
          <p:cNvSpPr>
            <a:spLocks noChangeArrowheads="1"/>
          </p:cNvSpPr>
          <p:nvPr/>
        </p:nvSpPr>
        <p:spPr bwMode="auto">
          <a:xfrm>
            <a:off x="4779963" y="3479800"/>
            <a:ext cx="244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4224" name="Rectangle 12"/>
          <p:cNvSpPr>
            <a:spLocks noChangeArrowheads="1"/>
          </p:cNvSpPr>
          <p:nvPr/>
        </p:nvSpPr>
        <p:spPr bwMode="auto">
          <a:xfrm>
            <a:off x="6164263" y="38100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25" name="Rectangle 13"/>
          <p:cNvSpPr>
            <a:spLocks noChangeArrowheads="1"/>
          </p:cNvSpPr>
          <p:nvPr/>
        </p:nvSpPr>
        <p:spPr bwMode="auto">
          <a:xfrm>
            <a:off x="762000" y="3505200"/>
            <a:ext cx="19923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>
                <a:solidFill>
                  <a:schemeClr val="tx2"/>
                </a:solidFill>
              </a:rPr>
              <a:t>Mean &lt;</a:t>
            </a:r>
            <a:r>
              <a:rPr lang="en-US" sz="2000" b="1">
                <a:solidFill>
                  <a:srgbClr val="FF0000"/>
                </a:solidFill>
              </a:rPr>
              <a:t> Median</a:t>
            </a:r>
            <a:endParaRPr lang="en-US" sz="2000" b="1">
              <a:solidFill>
                <a:srgbClr val="FF00FF"/>
              </a:solidFill>
            </a:endParaRPr>
          </a:p>
        </p:txBody>
      </p:sp>
      <p:sp>
        <p:nvSpPr>
          <p:cNvPr id="94226" name="Rectangle 14"/>
          <p:cNvSpPr>
            <a:spLocks noChangeArrowheads="1"/>
          </p:cNvSpPr>
          <p:nvPr/>
        </p:nvSpPr>
        <p:spPr bwMode="auto">
          <a:xfrm>
            <a:off x="2393950" y="38274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27" name="Rectangle 15"/>
          <p:cNvSpPr>
            <a:spLocks noChangeArrowheads="1"/>
          </p:cNvSpPr>
          <p:nvPr/>
        </p:nvSpPr>
        <p:spPr bwMode="auto">
          <a:xfrm>
            <a:off x="6477000" y="3505200"/>
            <a:ext cx="2076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FF"/>
                </a:solidFill>
              </a:rPr>
              <a:t> </a:t>
            </a:r>
            <a:r>
              <a:rPr lang="en-US" sz="2000" b="1">
                <a:solidFill>
                  <a:schemeClr val="tx2"/>
                </a:solidFill>
              </a:rPr>
              <a:t>Mean</a:t>
            </a:r>
            <a:r>
              <a:rPr lang="en-US" sz="2000" b="1">
                <a:solidFill>
                  <a:srgbClr val="FF0000"/>
                </a:solidFill>
              </a:rPr>
              <a:t> &gt; Median</a:t>
            </a:r>
            <a:endParaRPr lang="en-US" sz="1800" b="1">
              <a:solidFill>
                <a:srgbClr val="FF0000"/>
              </a:solidFill>
            </a:endParaRPr>
          </a:p>
        </p:txBody>
      </p:sp>
      <p:sp>
        <p:nvSpPr>
          <p:cNvPr id="94228" name="Rectangle 16"/>
          <p:cNvSpPr>
            <a:spLocks noChangeArrowheads="1"/>
          </p:cNvSpPr>
          <p:nvPr/>
        </p:nvSpPr>
        <p:spPr bwMode="auto">
          <a:xfrm>
            <a:off x="8666163" y="38100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29" name="Line 18"/>
          <p:cNvSpPr>
            <a:spLocks noChangeShapeType="1"/>
          </p:cNvSpPr>
          <p:nvPr/>
        </p:nvSpPr>
        <p:spPr bwMode="auto">
          <a:xfrm flipH="1">
            <a:off x="7391400" y="40386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0" name="Line 19"/>
          <p:cNvSpPr>
            <a:spLocks noChangeShapeType="1"/>
          </p:cNvSpPr>
          <p:nvPr/>
        </p:nvSpPr>
        <p:spPr bwMode="auto">
          <a:xfrm>
            <a:off x="7620000" y="4419600"/>
            <a:ext cx="0" cy="6858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1" name="Line 21"/>
          <p:cNvSpPr>
            <a:spLocks noChangeShapeType="1"/>
          </p:cNvSpPr>
          <p:nvPr/>
        </p:nvSpPr>
        <p:spPr bwMode="auto">
          <a:xfrm flipH="1">
            <a:off x="1752600" y="42672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2" name="Line 22"/>
          <p:cNvSpPr>
            <a:spLocks noChangeShapeType="1"/>
          </p:cNvSpPr>
          <p:nvPr/>
        </p:nvSpPr>
        <p:spPr bwMode="auto">
          <a:xfrm flipH="1">
            <a:off x="1524000" y="4681538"/>
            <a:ext cx="1588" cy="42386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3" name="Line 23"/>
          <p:cNvSpPr>
            <a:spLocks noChangeShapeType="1"/>
          </p:cNvSpPr>
          <p:nvPr/>
        </p:nvSpPr>
        <p:spPr bwMode="auto">
          <a:xfrm>
            <a:off x="4572000" y="3962400"/>
            <a:ext cx="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4" name="Line 24"/>
          <p:cNvSpPr>
            <a:spLocks noChangeShapeType="1"/>
          </p:cNvSpPr>
          <p:nvPr/>
        </p:nvSpPr>
        <p:spPr bwMode="auto">
          <a:xfrm>
            <a:off x="4572000" y="4114800"/>
            <a:ext cx="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5" name="Line 26"/>
          <p:cNvSpPr>
            <a:spLocks noChangeShapeType="1"/>
          </p:cNvSpPr>
          <p:nvPr/>
        </p:nvSpPr>
        <p:spPr bwMode="auto">
          <a:xfrm>
            <a:off x="3581400" y="51054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6" name="Rectangle 28"/>
          <p:cNvSpPr>
            <a:spLocks noChangeArrowheads="1"/>
          </p:cNvSpPr>
          <p:nvPr/>
        </p:nvSpPr>
        <p:spPr bwMode="auto">
          <a:xfrm>
            <a:off x="4467225" y="5165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>
            <a:off x="6629400" y="51054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8" name="Rectangle 31"/>
          <p:cNvSpPr>
            <a:spLocks noChangeArrowheads="1"/>
          </p:cNvSpPr>
          <p:nvPr/>
        </p:nvSpPr>
        <p:spPr bwMode="auto">
          <a:xfrm>
            <a:off x="7553325" y="51419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39" name="Line 32"/>
          <p:cNvSpPr>
            <a:spLocks noChangeShapeType="1"/>
          </p:cNvSpPr>
          <p:nvPr/>
        </p:nvSpPr>
        <p:spPr bwMode="auto">
          <a:xfrm>
            <a:off x="685800" y="51054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40" name="Rectangle 34"/>
          <p:cNvSpPr>
            <a:spLocks noChangeArrowheads="1"/>
          </p:cNvSpPr>
          <p:nvPr/>
        </p:nvSpPr>
        <p:spPr bwMode="auto">
          <a:xfrm>
            <a:off x="1547813" y="5165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4241" name="Rectangle 41"/>
          <p:cNvSpPr>
            <a:spLocks noChangeArrowheads="1"/>
          </p:cNvSpPr>
          <p:nvPr/>
        </p:nvSpPr>
        <p:spPr bwMode="auto">
          <a:xfrm>
            <a:off x="6289675" y="2965450"/>
            <a:ext cx="25352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Right-Skewed</a:t>
            </a:r>
          </a:p>
        </p:txBody>
      </p:sp>
      <p:sp>
        <p:nvSpPr>
          <p:cNvPr id="94242" name="Rectangle 42"/>
          <p:cNvSpPr>
            <a:spLocks noChangeArrowheads="1"/>
          </p:cNvSpPr>
          <p:nvPr/>
        </p:nvSpPr>
        <p:spPr bwMode="auto">
          <a:xfrm>
            <a:off x="603250" y="2978150"/>
            <a:ext cx="22796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Left-Skewed</a:t>
            </a:r>
          </a:p>
        </p:txBody>
      </p:sp>
      <p:sp>
        <p:nvSpPr>
          <p:cNvPr id="94243" name="Rectangle 43"/>
          <p:cNvSpPr>
            <a:spLocks noChangeArrowheads="1"/>
          </p:cNvSpPr>
          <p:nvPr/>
        </p:nvSpPr>
        <p:spPr bwMode="auto">
          <a:xfrm>
            <a:off x="3670300" y="2978150"/>
            <a:ext cx="20002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Symmetric</a:t>
            </a:r>
          </a:p>
        </p:txBody>
      </p:sp>
      <p:sp>
        <p:nvSpPr>
          <p:cNvPr id="94244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sp>
        <p:nvSpPr>
          <p:cNvPr id="94245" name="TextBox 37"/>
          <p:cNvSpPr txBox="1">
            <a:spLocks noChangeArrowheads="1"/>
          </p:cNvSpPr>
          <p:nvPr/>
        </p:nvSpPr>
        <p:spPr bwMode="auto">
          <a:xfrm>
            <a:off x="0" y="5638800"/>
            <a:ext cx="1425575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Skewness</a:t>
            </a:r>
          </a:p>
          <a:p>
            <a:r>
              <a:rPr lang="en-US" sz="2000" b="1"/>
              <a:t>Statistic</a:t>
            </a:r>
          </a:p>
        </p:txBody>
      </p:sp>
      <p:sp>
        <p:nvSpPr>
          <p:cNvPr id="94246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 0			   0			      &gt;0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96F41928-D6AB-42BF-95EC-14C6BEF25EF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2902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Definitions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central tendency</a:t>
            </a:r>
            <a:r>
              <a:rPr lang="en-US" smtClean="0">
                <a:latin typeface="Times New Roman" pitchFamily="18" charset="0"/>
              </a:rPr>
              <a:t> is the extent to which all the data values group around a typical or central value.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variation</a:t>
            </a:r>
            <a:r>
              <a:rPr lang="en-US" smtClean="0">
                <a:latin typeface="Times New Roman" pitchFamily="18" charset="0"/>
              </a:rPr>
              <a:t> is the amount of dispersion or scattering of values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The </a:t>
            </a:r>
            <a:r>
              <a:rPr lang="en-US" b="1" smtClean="0">
                <a:latin typeface="Times New Roman" pitchFamily="18" charset="0"/>
              </a:rPr>
              <a:t>shape</a:t>
            </a:r>
            <a:r>
              <a:rPr lang="en-US" smtClean="0">
                <a:latin typeface="Times New Roman" pitchFamily="18" charset="0"/>
              </a:rPr>
              <a:t> is the pattern of the distribution of values from the lowest value to the highest value.</a:t>
            </a:r>
          </a:p>
        </p:txBody>
      </p:sp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E472FFEB-8AAE-4532-AF87-4446123A930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523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95235" name="Rectangle 45"/>
          <p:cNvSpPr>
            <a:spLocks noChangeArrowheads="1"/>
          </p:cNvSpPr>
          <p:nvPr/>
        </p:nvSpPr>
        <p:spPr bwMode="auto">
          <a:xfrm>
            <a:off x="6096000" y="31242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36" name="Rectangle 46"/>
          <p:cNvSpPr>
            <a:spLocks noChangeArrowheads="1"/>
          </p:cNvSpPr>
          <p:nvPr/>
        </p:nvSpPr>
        <p:spPr bwMode="auto">
          <a:xfrm>
            <a:off x="152400" y="31242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37" name="Rectangle 44"/>
          <p:cNvSpPr>
            <a:spLocks noChangeArrowheads="1"/>
          </p:cNvSpPr>
          <p:nvPr/>
        </p:nvSpPr>
        <p:spPr bwMode="auto">
          <a:xfrm>
            <a:off x="3124200" y="3124200"/>
            <a:ext cx="2895600" cy="24384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Shape of a Distribution (Kurtosis)</a:t>
            </a:r>
          </a:p>
        </p:txBody>
      </p:sp>
      <p:sp>
        <p:nvSpPr>
          <p:cNvPr id="952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144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/>
              <a:t>Describes relative concentration of values in the center as compared to the tails (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https://brownmath.com/stat/shape.htm</a:t>
            </a:r>
            <a:r>
              <a:rPr lang="en-US" dirty="0" smtClean="0"/>
              <a:t>)</a:t>
            </a:r>
          </a:p>
        </p:txBody>
      </p:sp>
      <p:sp>
        <p:nvSpPr>
          <p:cNvPr id="95240" name="Freeform 6"/>
          <p:cNvSpPr>
            <a:spLocks/>
          </p:cNvSpPr>
          <p:nvPr/>
        </p:nvSpPr>
        <p:spPr bwMode="auto">
          <a:xfrm>
            <a:off x="4559300" y="4057650"/>
            <a:ext cx="904875" cy="1071563"/>
          </a:xfrm>
          <a:custGeom>
            <a:avLst/>
            <a:gdLst>
              <a:gd name="T0" fmla="*/ 2147483647 w 570"/>
              <a:gd name="T1" fmla="*/ 2147483647 h 675"/>
              <a:gd name="T2" fmla="*/ 2147483647 w 570"/>
              <a:gd name="T3" fmla="*/ 2147483647 h 675"/>
              <a:gd name="T4" fmla="*/ 2147483647 w 570"/>
              <a:gd name="T5" fmla="*/ 2147483647 h 675"/>
              <a:gd name="T6" fmla="*/ 2147483647 w 570"/>
              <a:gd name="T7" fmla="*/ 2147483647 h 675"/>
              <a:gd name="T8" fmla="*/ 2147483647 w 570"/>
              <a:gd name="T9" fmla="*/ 2147483647 h 675"/>
              <a:gd name="T10" fmla="*/ 2147483647 w 570"/>
              <a:gd name="T11" fmla="*/ 2147483647 h 675"/>
              <a:gd name="T12" fmla="*/ 2147483647 w 570"/>
              <a:gd name="T13" fmla="*/ 2147483647 h 675"/>
              <a:gd name="T14" fmla="*/ 2147483647 w 570"/>
              <a:gd name="T15" fmla="*/ 2147483647 h 675"/>
              <a:gd name="T16" fmla="*/ 2147483647 w 570"/>
              <a:gd name="T17" fmla="*/ 2147483647 h 675"/>
              <a:gd name="T18" fmla="*/ 2147483647 w 570"/>
              <a:gd name="T19" fmla="*/ 2147483647 h 675"/>
              <a:gd name="T20" fmla="*/ 2147483647 w 570"/>
              <a:gd name="T21" fmla="*/ 2147483647 h 675"/>
              <a:gd name="T22" fmla="*/ 2147483647 w 570"/>
              <a:gd name="T23" fmla="*/ 2147483647 h 675"/>
              <a:gd name="T24" fmla="*/ 2147483647 w 570"/>
              <a:gd name="T25" fmla="*/ 2147483647 h 675"/>
              <a:gd name="T26" fmla="*/ 2147483647 w 570"/>
              <a:gd name="T27" fmla="*/ 2147483647 h 675"/>
              <a:gd name="T28" fmla="*/ 2147483647 w 570"/>
              <a:gd name="T29" fmla="*/ 2147483647 h 675"/>
              <a:gd name="T30" fmla="*/ 0 w 570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0"/>
              <a:gd name="T49" fmla="*/ 0 h 675"/>
              <a:gd name="T50" fmla="*/ 570 w 570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0" h="675">
                <a:moveTo>
                  <a:pt x="569" y="674"/>
                </a:moveTo>
                <a:lnTo>
                  <a:pt x="508" y="667"/>
                </a:lnTo>
                <a:lnTo>
                  <a:pt x="478" y="659"/>
                </a:lnTo>
                <a:lnTo>
                  <a:pt x="449" y="648"/>
                </a:lnTo>
                <a:lnTo>
                  <a:pt x="419" y="633"/>
                </a:lnTo>
                <a:lnTo>
                  <a:pt x="389" y="612"/>
                </a:lnTo>
                <a:lnTo>
                  <a:pt x="358" y="583"/>
                </a:lnTo>
                <a:lnTo>
                  <a:pt x="300" y="506"/>
                </a:lnTo>
                <a:lnTo>
                  <a:pt x="239" y="396"/>
                </a:lnTo>
                <a:lnTo>
                  <a:pt x="178" y="263"/>
                </a:lnTo>
                <a:lnTo>
                  <a:pt x="150" y="197"/>
                </a:lnTo>
                <a:lnTo>
                  <a:pt x="120" y="133"/>
                </a:lnTo>
                <a:lnTo>
                  <a:pt x="89" y="78"/>
                </a:lnTo>
                <a:lnTo>
                  <a:pt x="59" y="36"/>
                </a:lnTo>
                <a:lnTo>
                  <a:pt x="29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5241" name="Freeform 7"/>
          <p:cNvSpPr>
            <a:spLocks/>
          </p:cNvSpPr>
          <p:nvPr/>
        </p:nvSpPr>
        <p:spPr bwMode="auto">
          <a:xfrm>
            <a:off x="3657600" y="4057650"/>
            <a:ext cx="903288" cy="1071563"/>
          </a:xfrm>
          <a:custGeom>
            <a:avLst/>
            <a:gdLst>
              <a:gd name="T0" fmla="*/ 0 w 569"/>
              <a:gd name="T1" fmla="*/ 2147483647 h 675"/>
              <a:gd name="T2" fmla="*/ 2147483647 w 569"/>
              <a:gd name="T3" fmla="*/ 2147483647 h 675"/>
              <a:gd name="T4" fmla="*/ 2147483647 w 569"/>
              <a:gd name="T5" fmla="*/ 2147483647 h 675"/>
              <a:gd name="T6" fmla="*/ 2147483647 w 569"/>
              <a:gd name="T7" fmla="*/ 2147483647 h 675"/>
              <a:gd name="T8" fmla="*/ 2147483647 w 569"/>
              <a:gd name="T9" fmla="*/ 2147483647 h 675"/>
              <a:gd name="T10" fmla="*/ 2147483647 w 569"/>
              <a:gd name="T11" fmla="*/ 2147483647 h 675"/>
              <a:gd name="T12" fmla="*/ 2147483647 w 569"/>
              <a:gd name="T13" fmla="*/ 2147483647 h 675"/>
              <a:gd name="T14" fmla="*/ 2147483647 w 569"/>
              <a:gd name="T15" fmla="*/ 2147483647 h 675"/>
              <a:gd name="T16" fmla="*/ 2147483647 w 569"/>
              <a:gd name="T17" fmla="*/ 2147483647 h 675"/>
              <a:gd name="T18" fmla="*/ 2147483647 w 569"/>
              <a:gd name="T19" fmla="*/ 2147483647 h 675"/>
              <a:gd name="T20" fmla="*/ 2147483647 w 569"/>
              <a:gd name="T21" fmla="*/ 2147483647 h 675"/>
              <a:gd name="T22" fmla="*/ 2147483647 w 569"/>
              <a:gd name="T23" fmla="*/ 2147483647 h 675"/>
              <a:gd name="T24" fmla="*/ 2147483647 w 569"/>
              <a:gd name="T25" fmla="*/ 2147483647 h 675"/>
              <a:gd name="T26" fmla="*/ 2147483647 w 569"/>
              <a:gd name="T27" fmla="*/ 2147483647 h 675"/>
              <a:gd name="T28" fmla="*/ 2147483647 w 569"/>
              <a:gd name="T29" fmla="*/ 2147483647 h 675"/>
              <a:gd name="T30" fmla="*/ 2147483647 w 569"/>
              <a:gd name="T31" fmla="*/ 0 h 6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69"/>
              <a:gd name="T49" fmla="*/ 0 h 675"/>
              <a:gd name="T50" fmla="*/ 569 w 569"/>
              <a:gd name="T51" fmla="*/ 675 h 6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69" h="675">
                <a:moveTo>
                  <a:pt x="0" y="674"/>
                </a:moveTo>
                <a:lnTo>
                  <a:pt x="59" y="667"/>
                </a:lnTo>
                <a:lnTo>
                  <a:pt x="89" y="659"/>
                </a:lnTo>
                <a:lnTo>
                  <a:pt x="120" y="648"/>
                </a:lnTo>
                <a:lnTo>
                  <a:pt x="150" y="633"/>
                </a:lnTo>
                <a:lnTo>
                  <a:pt x="178" y="612"/>
                </a:lnTo>
                <a:lnTo>
                  <a:pt x="209" y="583"/>
                </a:lnTo>
                <a:lnTo>
                  <a:pt x="269" y="506"/>
                </a:lnTo>
                <a:lnTo>
                  <a:pt x="328" y="396"/>
                </a:lnTo>
                <a:lnTo>
                  <a:pt x="389" y="263"/>
                </a:lnTo>
                <a:lnTo>
                  <a:pt x="419" y="197"/>
                </a:lnTo>
                <a:lnTo>
                  <a:pt x="449" y="133"/>
                </a:lnTo>
                <a:lnTo>
                  <a:pt x="478" y="78"/>
                </a:lnTo>
                <a:lnTo>
                  <a:pt x="508" y="36"/>
                </a:lnTo>
                <a:lnTo>
                  <a:pt x="538" y="10"/>
                </a:lnTo>
                <a:lnTo>
                  <a:pt x="568" y="0"/>
                </a:lnTo>
              </a:path>
            </a:pathLst>
          </a:custGeom>
          <a:noFill/>
          <a:ln w="254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5242" name="Rectangle 11"/>
          <p:cNvSpPr>
            <a:spLocks noChangeArrowheads="1"/>
          </p:cNvSpPr>
          <p:nvPr/>
        </p:nvSpPr>
        <p:spPr bwMode="auto">
          <a:xfrm>
            <a:off x="4779963" y="3556000"/>
            <a:ext cx="244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5243" name="Rectangle 12"/>
          <p:cNvSpPr>
            <a:spLocks noChangeArrowheads="1"/>
          </p:cNvSpPr>
          <p:nvPr/>
        </p:nvSpPr>
        <p:spPr bwMode="auto">
          <a:xfrm>
            <a:off x="6164263" y="38862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44" name="Rectangle 14"/>
          <p:cNvSpPr>
            <a:spLocks noChangeArrowheads="1"/>
          </p:cNvSpPr>
          <p:nvPr/>
        </p:nvSpPr>
        <p:spPr bwMode="auto">
          <a:xfrm>
            <a:off x="2393950" y="390366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45" name="Rectangle 16"/>
          <p:cNvSpPr>
            <a:spLocks noChangeArrowheads="1"/>
          </p:cNvSpPr>
          <p:nvPr/>
        </p:nvSpPr>
        <p:spPr bwMode="auto">
          <a:xfrm>
            <a:off x="8666163" y="38862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46" name="Line 26"/>
          <p:cNvSpPr>
            <a:spLocks noChangeShapeType="1"/>
          </p:cNvSpPr>
          <p:nvPr/>
        </p:nvSpPr>
        <p:spPr bwMode="auto">
          <a:xfrm>
            <a:off x="3581400" y="5181600"/>
            <a:ext cx="1981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47" name="Rectangle 28"/>
          <p:cNvSpPr>
            <a:spLocks noChangeArrowheads="1"/>
          </p:cNvSpPr>
          <p:nvPr/>
        </p:nvSpPr>
        <p:spPr bwMode="auto">
          <a:xfrm>
            <a:off x="4467225" y="52419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48" name="Line 29"/>
          <p:cNvSpPr>
            <a:spLocks noChangeShapeType="1"/>
          </p:cNvSpPr>
          <p:nvPr/>
        </p:nvSpPr>
        <p:spPr bwMode="auto">
          <a:xfrm>
            <a:off x="6629400" y="5181600"/>
            <a:ext cx="18986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49" name="Rectangle 31"/>
          <p:cNvSpPr>
            <a:spLocks noChangeArrowheads="1"/>
          </p:cNvSpPr>
          <p:nvPr/>
        </p:nvSpPr>
        <p:spPr bwMode="auto">
          <a:xfrm>
            <a:off x="7553325" y="5218113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50" name="Line 32"/>
          <p:cNvSpPr>
            <a:spLocks noChangeShapeType="1"/>
          </p:cNvSpPr>
          <p:nvPr/>
        </p:nvSpPr>
        <p:spPr bwMode="auto">
          <a:xfrm>
            <a:off x="685800" y="5181600"/>
            <a:ext cx="19050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51" name="Rectangle 34"/>
          <p:cNvSpPr>
            <a:spLocks noChangeArrowheads="1"/>
          </p:cNvSpPr>
          <p:nvPr/>
        </p:nvSpPr>
        <p:spPr bwMode="auto">
          <a:xfrm>
            <a:off x="1547813" y="52419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5252" name="Rectangle 41"/>
          <p:cNvSpPr>
            <a:spLocks noChangeArrowheads="1"/>
          </p:cNvSpPr>
          <p:nvPr/>
        </p:nvSpPr>
        <p:spPr bwMode="auto">
          <a:xfrm>
            <a:off x="6172200" y="3048000"/>
            <a:ext cx="277971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 dirty="0"/>
              <a:t>Sharper Peak</a:t>
            </a:r>
          </a:p>
          <a:p>
            <a:pPr algn="ctr" eaLnBrk="0" hangingPunct="0"/>
            <a:r>
              <a:rPr lang="en-US" b="1" dirty="0"/>
              <a:t>Than Bell-Shaped</a:t>
            </a:r>
          </a:p>
        </p:txBody>
      </p:sp>
      <p:sp>
        <p:nvSpPr>
          <p:cNvPr id="95253" name="Rectangle 42"/>
          <p:cNvSpPr>
            <a:spLocks noChangeArrowheads="1"/>
          </p:cNvSpPr>
          <p:nvPr/>
        </p:nvSpPr>
        <p:spPr bwMode="auto">
          <a:xfrm>
            <a:off x="603250" y="3054350"/>
            <a:ext cx="1960563" cy="82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Flatter Than</a:t>
            </a:r>
          </a:p>
          <a:p>
            <a:pPr algn="ctr" eaLnBrk="0" hangingPunct="0"/>
            <a:r>
              <a:rPr lang="en-US" b="1"/>
              <a:t>Bell-Shaped</a:t>
            </a:r>
          </a:p>
        </p:txBody>
      </p:sp>
      <p:sp>
        <p:nvSpPr>
          <p:cNvPr id="95254" name="Rectangle 43"/>
          <p:cNvSpPr>
            <a:spLocks noChangeArrowheads="1"/>
          </p:cNvSpPr>
          <p:nvPr/>
        </p:nvSpPr>
        <p:spPr bwMode="auto">
          <a:xfrm>
            <a:off x="3581400" y="3048000"/>
            <a:ext cx="1960563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b="1"/>
              <a:t>Bell-Shaped</a:t>
            </a:r>
          </a:p>
        </p:txBody>
      </p:sp>
      <p:sp>
        <p:nvSpPr>
          <p:cNvPr id="95255" name="TextBox 3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sp>
        <p:nvSpPr>
          <p:cNvPr id="95256" name="TextBox 37"/>
          <p:cNvSpPr txBox="1">
            <a:spLocks noChangeArrowheads="1"/>
          </p:cNvSpPr>
          <p:nvPr/>
        </p:nvSpPr>
        <p:spPr bwMode="auto">
          <a:xfrm>
            <a:off x="152400" y="5638800"/>
            <a:ext cx="122555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Kurtosis</a:t>
            </a:r>
          </a:p>
          <a:p>
            <a:r>
              <a:rPr lang="en-US" sz="2000" b="1"/>
              <a:t>Statistic</a:t>
            </a:r>
          </a:p>
        </p:txBody>
      </p:sp>
      <p:sp>
        <p:nvSpPr>
          <p:cNvPr id="95257" name="TextBox 38"/>
          <p:cNvSpPr txBox="1">
            <a:spLocks noChangeArrowheads="1"/>
          </p:cNvSpPr>
          <p:nvPr/>
        </p:nvSpPr>
        <p:spPr bwMode="auto">
          <a:xfrm>
            <a:off x="1371600" y="5791200"/>
            <a:ext cx="6781800" cy="461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&lt; 0			   0			      &gt;0 </a:t>
            </a:r>
          </a:p>
        </p:txBody>
      </p:sp>
      <p:cxnSp>
        <p:nvCxnSpPr>
          <p:cNvPr id="95258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609601" y="4800600"/>
            <a:ext cx="7620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59" name="Straight Connector 44"/>
          <p:cNvCxnSpPr>
            <a:cxnSpLocks noChangeShapeType="1"/>
          </p:cNvCxnSpPr>
          <p:nvPr/>
        </p:nvCxnSpPr>
        <p:spPr bwMode="auto">
          <a:xfrm rot="10800000" flipV="1">
            <a:off x="990600" y="4419600"/>
            <a:ext cx="9906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60" name="Straight Connector 48"/>
          <p:cNvCxnSpPr>
            <a:cxnSpLocks noChangeShapeType="1"/>
          </p:cNvCxnSpPr>
          <p:nvPr/>
        </p:nvCxnSpPr>
        <p:spPr bwMode="auto">
          <a:xfrm rot="5400000" flipH="1" flipV="1">
            <a:off x="1600994" y="4799806"/>
            <a:ext cx="762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61" name="Straight Connector 49"/>
          <p:cNvCxnSpPr>
            <a:cxnSpLocks noChangeShapeType="1"/>
          </p:cNvCxnSpPr>
          <p:nvPr/>
        </p:nvCxnSpPr>
        <p:spPr bwMode="auto">
          <a:xfrm rot="5400000" flipH="1" flipV="1">
            <a:off x="6667500" y="4381500"/>
            <a:ext cx="1066800" cy="53340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5262" name="Straight Connector 51"/>
          <p:cNvCxnSpPr>
            <a:cxnSpLocks noChangeShapeType="1"/>
          </p:cNvCxnSpPr>
          <p:nvPr/>
        </p:nvCxnSpPr>
        <p:spPr bwMode="auto">
          <a:xfrm rot="16200000" flipV="1">
            <a:off x="7200900" y="4381500"/>
            <a:ext cx="1066800" cy="533400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 3-</a:t>
            </a:r>
            <a:fld id="{368FC07F-DBBB-41D6-90B9-8B1DF7C870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©2013 Pearson Education, Inc. publishing as Prentice Hall </a:t>
            </a:r>
          </a:p>
          <a:p>
            <a:pPr>
              <a:defRPr/>
            </a:pPr>
            <a:endParaRPr lang="en-US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836" y="1743546"/>
            <a:ext cx="6284763" cy="461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B255D8D2-11FE-4F5C-A1BD-D612F8406F3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625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General Descriptive Stats Using Microsoft Excel Functions</a:t>
            </a:r>
          </a:p>
        </p:txBody>
      </p:sp>
      <p:sp>
        <p:nvSpPr>
          <p:cNvPr id="96260" name="TextBox 11"/>
          <p:cNvSpPr txBox="1">
            <a:spLocks noChangeArrowheads="1"/>
          </p:cNvSpPr>
          <p:nvPr/>
        </p:nvSpPr>
        <p:spPr bwMode="auto">
          <a:xfrm>
            <a:off x="7543800" y="914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96261" name="Picture 3"/>
          <p:cNvPicPr>
            <a:picLocks noChangeAspect="1" noChangeArrowheads="1"/>
          </p:cNvPicPr>
          <p:nvPr/>
        </p:nvPicPr>
        <p:blipFill>
          <a:blip r:embed="rId2" cstate="print"/>
          <a:srcRect t="15343" r="66667" b="53333"/>
          <a:stretch>
            <a:fillRect/>
          </a:stretch>
        </p:blipFill>
        <p:spPr bwMode="auto">
          <a:xfrm>
            <a:off x="609600" y="1676400"/>
            <a:ext cx="8056563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49227B65-FA78-47DB-8489-6056A823399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728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General Descriptive Stats Using Microsoft Excel Data Analysis Tool</a:t>
            </a:r>
          </a:p>
        </p:txBody>
      </p:sp>
      <p:sp>
        <p:nvSpPr>
          <p:cNvPr id="97284" name="Text Box 5"/>
          <p:cNvSpPr txBox="1">
            <a:spLocks noChangeArrowheads="1"/>
          </p:cNvSpPr>
          <p:nvPr/>
        </p:nvSpPr>
        <p:spPr bwMode="auto">
          <a:xfrm>
            <a:off x="5257800" y="1752600"/>
            <a:ext cx="3505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Data.</a:t>
            </a:r>
          </a:p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Data Analysis.</a:t>
            </a:r>
          </a:p>
          <a:p>
            <a:pPr marL="342900" indent="-342900" eaLnBrk="0" hangingPunct="0">
              <a:spcBef>
                <a:spcPct val="50000"/>
              </a:spcBef>
              <a:buSzPct val="85000"/>
              <a:buFontTx/>
              <a:buAutoNum type="arabicPeriod"/>
            </a:pPr>
            <a:r>
              <a:rPr lang="en-US">
                <a:latin typeface="Times New Roman" pitchFamily="18" charset="0"/>
              </a:rPr>
              <a:t>Select Descriptive Statistics and click OK.</a:t>
            </a:r>
          </a:p>
        </p:txBody>
      </p:sp>
      <p:pic>
        <p:nvPicPr>
          <p:cNvPr id="97285" name="Picture 11"/>
          <p:cNvPicPr>
            <a:picLocks noChangeAspect="1" noChangeArrowheads="1"/>
          </p:cNvPicPr>
          <p:nvPr/>
        </p:nvPicPr>
        <p:blipFill>
          <a:blip r:embed="rId2" cstate="print"/>
          <a:srcRect r="77083" b="70000"/>
          <a:stretch>
            <a:fillRect/>
          </a:stretch>
        </p:blipFill>
        <p:spPr bwMode="auto">
          <a:xfrm>
            <a:off x="228600" y="1828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12"/>
          <p:cNvPicPr>
            <a:picLocks noChangeAspect="1" noChangeArrowheads="1"/>
          </p:cNvPicPr>
          <p:nvPr/>
        </p:nvPicPr>
        <p:blipFill>
          <a:blip r:embed="rId3" cstate="print"/>
          <a:srcRect r="23973" b="63171"/>
          <a:stretch>
            <a:fillRect/>
          </a:stretch>
        </p:blipFill>
        <p:spPr bwMode="auto">
          <a:xfrm>
            <a:off x="95250" y="3886200"/>
            <a:ext cx="896143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7" name="Line 6"/>
          <p:cNvSpPr>
            <a:spLocks noChangeShapeType="1"/>
          </p:cNvSpPr>
          <p:nvPr/>
        </p:nvSpPr>
        <p:spPr bwMode="auto">
          <a:xfrm flipH="1">
            <a:off x="2667000" y="1981200"/>
            <a:ext cx="26670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>
            <a:off x="8534400" y="2514600"/>
            <a:ext cx="76200" cy="1752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289" name="Line 8"/>
          <p:cNvSpPr>
            <a:spLocks noChangeShapeType="1"/>
          </p:cNvSpPr>
          <p:nvPr/>
        </p:nvSpPr>
        <p:spPr bwMode="auto">
          <a:xfrm flipH="1">
            <a:off x="2590800" y="3124200"/>
            <a:ext cx="2590800" cy="2667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7290" name="TextBox 11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3C4D68AA-0229-4675-BC4A-DDCF035D30C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830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General Descriptive Stats Using Microsoft Excel Data Analysis Tool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2514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4. Enter the cell range.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5. Check the Summary Statistics box.</a:t>
            </a:r>
          </a:p>
          <a:p>
            <a:pPr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6. Click OK</a:t>
            </a:r>
          </a:p>
          <a:p>
            <a:pPr eaLnBrk="0" hangingPunct="0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pic>
        <p:nvPicPr>
          <p:cNvPr id="98309" name="Picture 9"/>
          <p:cNvPicPr>
            <a:picLocks noChangeAspect="1" noChangeArrowheads="1"/>
          </p:cNvPicPr>
          <p:nvPr/>
        </p:nvPicPr>
        <p:blipFill>
          <a:blip r:embed="rId2" cstate="print"/>
          <a:srcRect t="15207" r="67014" b="47221"/>
          <a:stretch>
            <a:fillRect/>
          </a:stretch>
        </p:blipFill>
        <p:spPr bwMode="auto">
          <a:xfrm>
            <a:off x="3429000" y="1905000"/>
            <a:ext cx="5565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Line 5"/>
          <p:cNvSpPr>
            <a:spLocks noChangeShapeType="1"/>
          </p:cNvSpPr>
          <p:nvPr/>
        </p:nvSpPr>
        <p:spPr bwMode="auto">
          <a:xfrm>
            <a:off x="1676400" y="2819400"/>
            <a:ext cx="472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8311" name="Line 6"/>
          <p:cNvSpPr>
            <a:spLocks noChangeShapeType="1"/>
          </p:cNvSpPr>
          <p:nvPr/>
        </p:nvSpPr>
        <p:spPr bwMode="auto">
          <a:xfrm>
            <a:off x="1828800" y="3733800"/>
            <a:ext cx="2895600" cy="1066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98312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1C47A7E-1597-498E-92A4-F931E35E440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933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228600"/>
            <a:ext cx="5775325" cy="990600"/>
          </a:xfrm>
        </p:spPr>
        <p:txBody>
          <a:bodyPr/>
          <a:lstStyle/>
          <a:p>
            <a:pPr defTabSz="914400"/>
            <a:r>
              <a:rPr lang="en-US" smtClean="0"/>
              <a:t>Excel output</a:t>
            </a:r>
          </a:p>
        </p:txBody>
      </p:sp>
      <p:sp>
        <p:nvSpPr>
          <p:cNvPr id="99332" name="Text Box 3"/>
          <p:cNvSpPr txBox="1">
            <a:spLocks noChangeArrowheads="1"/>
          </p:cNvSpPr>
          <p:nvPr/>
        </p:nvSpPr>
        <p:spPr bwMode="auto">
          <a:xfrm>
            <a:off x="254000" y="1600200"/>
            <a:ext cx="39957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Microsoft Excel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descriptive statistics output, 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>
                <a:solidFill>
                  <a:schemeClr val="bg2"/>
                </a:solidFill>
              </a:rPr>
              <a:t>using the house price data:</a:t>
            </a:r>
          </a:p>
        </p:txBody>
      </p:sp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1143000" y="2971800"/>
            <a:ext cx="2057400" cy="2397125"/>
          </a:xfrm>
          <a:prstGeom prst="rect">
            <a:avLst/>
          </a:prstGeom>
          <a:solidFill>
            <a:srgbClr val="CBDDF7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/>
              <a:t>House Prices: </a:t>
            </a:r>
            <a:br>
              <a:rPr lang="en-US" sz="2000" b="1"/>
            </a:br>
            <a:r>
              <a:rPr lang="en-US" sz="2000" b="1"/>
              <a:t/>
            </a:r>
            <a:br>
              <a:rPr lang="en-US" sz="2000" b="1"/>
            </a:br>
            <a:r>
              <a:rPr lang="en-US" sz="2000" b="1"/>
              <a:t>       $2,000,000</a:t>
            </a:r>
          </a:p>
          <a:p>
            <a:pPr eaLnBrk="0" hangingPunct="0"/>
            <a:r>
              <a:rPr lang="en-US" sz="2000" b="1"/>
              <a:t>            500,000</a:t>
            </a:r>
            <a:br>
              <a:rPr lang="en-US" sz="2000" b="1"/>
            </a:br>
            <a:r>
              <a:rPr lang="en-US" sz="2000" b="1"/>
              <a:t>            300,000</a:t>
            </a:r>
            <a:br>
              <a:rPr lang="en-US" sz="2000" b="1"/>
            </a:br>
            <a:r>
              <a:rPr lang="en-US" sz="2000" b="1"/>
              <a:t>            100,000</a:t>
            </a:r>
            <a:br>
              <a:rPr lang="en-US" sz="2000" b="1"/>
            </a:br>
            <a:r>
              <a:rPr lang="en-US" sz="2000" b="1"/>
              <a:t>            100,000</a:t>
            </a:r>
          </a:p>
          <a:p>
            <a:pPr eaLnBrk="0" hangingPunct="0"/>
            <a:endParaRPr lang="en-US" sz="1000" b="1"/>
          </a:p>
        </p:txBody>
      </p:sp>
      <p:sp>
        <p:nvSpPr>
          <p:cNvPr id="99334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343400" y="1757363"/>
          <a:ext cx="3505200" cy="4947736"/>
        </p:xfrm>
        <a:graphic>
          <a:graphicData uri="http://schemas.openxmlformats.org/drawingml/2006/table">
            <a:tbl>
              <a:tblPr/>
              <a:tblGrid>
                <a:gridCol w="1593273"/>
                <a:gridCol w="1911927"/>
              </a:tblGrid>
              <a:tr h="1769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House Prices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963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600,000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Error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357,771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Median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300,000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100,000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Standard Deviation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800,000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Sample Variance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640,000,000,000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Kurtosis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4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Skewness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2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1,900,000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Minimum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100,000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Maximum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2,000,000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Sum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3,000,000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Count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5 </a:t>
                      </a:r>
                    </a:p>
                  </a:txBody>
                  <a:tcPr marL="7959" marR="7959" marT="7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1641E14-130F-4D6C-830A-93819028D8F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0137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13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Minitab Output</a:t>
            </a: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762000" y="2209800"/>
            <a:ext cx="6858000" cy="203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Descriptive Statistics: House Price </a:t>
            </a:r>
          </a:p>
          <a:p>
            <a:endParaRPr lang="en-US" sz="1400" b="1"/>
          </a:p>
          <a:p>
            <a:r>
              <a:rPr lang="en-US" sz="1400"/>
              <a:t>                    Total</a:t>
            </a:r>
          </a:p>
          <a:p>
            <a:r>
              <a:rPr lang="en-US" sz="1400"/>
              <a:t>Variable     Count    Mean  SE Mean   StDev         Variance           Sum      Minimum</a:t>
            </a:r>
          </a:p>
          <a:p>
            <a:r>
              <a:rPr lang="en-US" sz="1400"/>
              <a:t>House Price      5  600000   357771  800000  640,000,000,000  3000000   100000</a:t>
            </a:r>
          </a:p>
          <a:p>
            <a:endParaRPr lang="en-US" sz="1400"/>
          </a:p>
          <a:p>
            <a:r>
              <a:rPr lang="en-US" sz="1400"/>
              <a:t>                                               N for</a:t>
            </a:r>
          </a:p>
          <a:p>
            <a:r>
              <a:rPr lang="en-US" sz="1400"/>
              <a:t>Variable        Median  Maximum    Range    Mode    Skewness  Kurtosis</a:t>
            </a:r>
          </a:p>
          <a:p>
            <a:r>
              <a:rPr lang="en-US" sz="1400"/>
              <a:t>House Price  300000  2000000  1900000  100000      2.01           4.13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1F9137D-1F8A-4BC5-BC76-7FED25CA27C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0240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24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Quartile Measures</a:t>
            </a:r>
          </a:p>
        </p:txBody>
      </p:sp>
      <p:sp>
        <p:nvSpPr>
          <p:cNvPr id="10240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950913"/>
          </a:xfrm>
        </p:spPr>
        <p:txBody>
          <a:bodyPr/>
          <a:lstStyle/>
          <a:p>
            <a:pPr eaLnBrk="1" hangingPunct="1"/>
            <a:r>
              <a:rPr lang="en-US" sz="2400" smtClean="0"/>
              <a:t>Quartiles split the ranked data into 4 segments with an equal number of values per segment</a:t>
            </a:r>
          </a:p>
        </p:txBody>
      </p:sp>
      <p:grpSp>
        <p:nvGrpSpPr>
          <p:cNvPr id="102405" name="Group 26"/>
          <p:cNvGrpSpPr>
            <a:grpSpLocks/>
          </p:cNvGrpSpPr>
          <p:nvPr/>
        </p:nvGrpSpPr>
        <p:grpSpPr bwMode="auto">
          <a:xfrm>
            <a:off x="1752600" y="2667000"/>
            <a:ext cx="1219200" cy="457200"/>
            <a:chOff x="1008" y="1776"/>
            <a:chExt cx="768" cy="288"/>
          </a:xfrm>
        </p:grpSpPr>
        <p:sp>
          <p:nvSpPr>
            <p:cNvPr id="102423" name="Rectangle 6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24" name="Rectangle 10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sp>
        <p:nvSpPr>
          <p:cNvPr id="102406" name="AutoShape 15"/>
          <p:cNvSpPr>
            <a:spLocks noChangeArrowheads="1"/>
          </p:cNvSpPr>
          <p:nvPr/>
        </p:nvSpPr>
        <p:spPr bwMode="auto">
          <a:xfrm rot="-5400000">
            <a:off x="28575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07" name="Rectangle 16"/>
          <p:cNvSpPr>
            <a:spLocks noChangeArrowheads="1"/>
          </p:cNvSpPr>
          <p:nvPr/>
        </p:nvSpPr>
        <p:spPr bwMode="auto">
          <a:xfrm>
            <a:off x="685800" y="4038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The first quartile, Q</a:t>
            </a:r>
            <a:r>
              <a:rPr lang="en-US" sz="2300" baseline="-25000">
                <a:solidFill>
                  <a:schemeClr val="folHlink"/>
                </a:solidFill>
              </a:rPr>
              <a:t>1</a:t>
            </a:r>
            <a:r>
              <a:rPr lang="en-US" sz="2300">
                <a:solidFill>
                  <a:schemeClr val="folHlink"/>
                </a:solidFill>
              </a:rPr>
              <a:t>, is the value for which 25% of the observations are smaller and 75% are larger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Q</a:t>
            </a:r>
            <a:r>
              <a:rPr lang="en-US" sz="2300" baseline="-25000">
                <a:solidFill>
                  <a:schemeClr val="folHlink"/>
                </a:solidFill>
              </a:rPr>
              <a:t>2</a:t>
            </a:r>
            <a:r>
              <a:rPr lang="en-US" sz="2300">
                <a:solidFill>
                  <a:schemeClr val="folHlink"/>
                </a:solidFill>
              </a:rPr>
              <a:t> is the same as the median (50% of the observations are smaller and 50% are larger)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300">
                <a:solidFill>
                  <a:schemeClr val="folHlink"/>
                </a:solidFill>
              </a:rPr>
              <a:t>Only 25% of the observations are greater than the third quartile</a:t>
            </a:r>
          </a:p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2300">
              <a:solidFill>
                <a:schemeClr val="folHlink"/>
              </a:solidFill>
            </a:endParaRPr>
          </a:p>
        </p:txBody>
      </p:sp>
      <p:sp>
        <p:nvSpPr>
          <p:cNvPr id="102408" name="AutoShape 18"/>
          <p:cNvSpPr>
            <a:spLocks noChangeArrowheads="1"/>
          </p:cNvSpPr>
          <p:nvPr/>
        </p:nvSpPr>
        <p:spPr bwMode="auto">
          <a:xfrm rot="-5400000">
            <a:off x="40767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09" name="AutoShape 19"/>
          <p:cNvSpPr>
            <a:spLocks noChangeArrowheads="1"/>
          </p:cNvSpPr>
          <p:nvPr/>
        </p:nvSpPr>
        <p:spPr bwMode="auto">
          <a:xfrm rot="-5400000">
            <a:off x="5295900" y="3238500"/>
            <a:ext cx="228600" cy="152400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410" name="Rectangle 22"/>
          <p:cNvSpPr>
            <a:spLocks noChangeArrowheads="1"/>
          </p:cNvSpPr>
          <p:nvPr/>
        </p:nvSpPr>
        <p:spPr bwMode="auto">
          <a:xfrm>
            <a:off x="26670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Q1</a:t>
            </a:r>
          </a:p>
        </p:txBody>
      </p:sp>
      <p:sp>
        <p:nvSpPr>
          <p:cNvPr id="102411" name="Rectangle 23"/>
          <p:cNvSpPr>
            <a:spLocks noChangeArrowheads="1"/>
          </p:cNvSpPr>
          <p:nvPr/>
        </p:nvSpPr>
        <p:spPr bwMode="auto">
          <a:xfrm>
            <a:off x="38862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Q2</a:t>
            </a:r>
          </a:p>
        </p:txBody>
      </p:sp>
      <p:sp>
        <p:nvSpPr>
          <p:cNvPr id="102412" name="Rectangle 24"/>
          <p:cNvSpPr>
            <a:spLocks noChangeArrowheads="1"/>
          </p:cNvSpPr>
          <p:nvPr/>
        </p:nvSpPr>
        <p:spPr bwMode="auto">
          <a:xfrm>
            <a:off x="5105400" y="3429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300"/>
              <a:t>Q3</a:t>
            </a:r>
          </a:p>
        </p:txBody>
      </p:sp>
      <p:grpSp>
        <p:nvGrpSpPr>
          <p:cNvPr id="102413" name="Group 27"/>
          <p:cNvGrpSpPr>
            <a:grpSpLocks/>
          </p:cNvGrpSpPr>
          <p:nvPr/>
        </p:nvGrpSpPr>
        <p:grpSpPr bwMode="auto">
          <a:xfrm>
            <a:off x="2971800" y="2667000"/>
            <a:ext cx="1219200" cy="457200"/>
            <a:chOff x="1008" y="1776"/>
            <a:chExt cx="768" cy="288"/>
          </a:xfrm>
        </p:grpSpPr>
        <p:sp>
          <p:nvSpPr>
            <p:cNvPr id="102421" name="Rectangle 28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22" name="Rectangle 29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grpSp>
        <p:nvGrpSpPr>
          <p:cNvPr id="102414" name="Group 30"/>
          <p:cNvGrpSpPr>
            <a:grpSpLocks/>
          </p:cNvGrpSpPr>
          <p:nvPr/>
        </p:nvGrpSpPr>
        <p:grpSpPr bwMode="auto">
          <a:xfrm>
            <a:off x="4191000" y="2667000"/>
            <a:ext cx="1219200" cy="457200"/>
            <a:chOff x="1008" y="1776"/>
            <a:chExt cx="768" cy="288"/>
          </a:xfrm>
        </p:grpSpPr>
        <p:sp>
          <p:nvSpPr>
            <p:cNvPr id="102419" name="Rectangle 31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20" name="Rectangle 32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grpSp>
        <p:nvGrpSpPr>
          <p:cNvPr id="102415" name="Group 33"/>
          <p:cNvGrpSpPr>
            <a:grpSpLocks/>
          </p:cNvGrpSpPr>
          <p:nvPr/>
        </p:nvGrpSpPr>
        <p:grpSpPr bwMode="auto">
          <a:xfrm>
            <a:off x="5410200" y="2667000"/>
            <a:ext cx="1219200" cy="457200"/>
            <a:chOff x="1008" y="1776"/>
            <a:chExt cx="768" cy="288"/>
          </a:xfrm>
        </p:grpSpPr>
        <p:sp>
          <p:nvSpPr>
            <p:cNvPr id="102417" name="Rectangle 34"/>
            <p:cNvSpPr>
              <a:spLocks noChangeArrowheads="1"/>
            </p:cNvSpPr>
            <p:nvPr/>
          </p:nvSpPr>
          <p:spPr bwMode="auto">
            <a:xfrm>
              <a:off x="1008" y="1776"/>
              <a:ext cx="768" cy="288"/>
            </a:xfrm>
            <a:prstGeom prst="rect">
              <a:avLst/>
            </a:prstGeom>
            <a:solidFill>
              <a:srgbClr val="B9B9E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18" name="Rectangle 35"/>
            <p:cNvSpPr>
              <a:spLocks noChangeArrowheads="1"/>
            </p:cNvSpPr>
            <p:nvPr/>
          </p:nvSpPr>
          <p:spPr bwMode="auto">
            <a:xfrm>
              <a:off x="1101" y="1777"/>
              <a:ext cx="58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/>
                <a:t>25%</a:t>
              </a:r>
            </a:p>
          </p:txBody>
        </p:sp>
      </p:grpSp>
      <p:sp>
        <p:nvSpPr>
          <p:cNvPr id="102416" name="TextBox 25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927A5FC-AB04-406D-BD28-F6E0838BE3E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0342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5775325" cy="838200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Locating Quartiles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6106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chemeClr val="bg2"/>
                </a:solidFill>
              </a:rPr>
              <a:t>Find a quartile by determining the value in the appropriate position in the ranked data, where</a:t>
            </a:r>
          </a:p>
          <a:p>
            <a:pPr eaLnBrk="0" hangingPunct="0"/>
            <a:endParaRPr lang="en-US">
              <a:solidFill>
                <a:schemeClr val="bg2"/>
              </a:solidFill>
            </a:endParaRPr>
          </a:p>
          <a:p>
            <a:pPr eaLnBrk="0" hangingPunct="0"/>
            <a:r>
              <a:rPr lang="en-US">
                <a:solidFill>
                  <a:schemeClr val="bg2"/>
                </a:solidFill>
              </a:rPr>
              <a:t>  First quartile position:</a:t>
            </a:r>
            <a:r>
              <a:rPr lang="en-US"/>
              <a:t>  </a:t>
            </a:r>
            <a:r>
              <a:rPr lang="en-US">
                <a:solidFill>
                  <a:schemeClr val="hlink"/>
                </a:solidFill>
              </a:rPr>
              <a:t>	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(n+1)/4    </a:t>
            </a:r>
            <a:r>
              <a:rPr lang="en-US"/>
              <a:t>ranked value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Second quartile position:</a:t>
            </a:r>
            <a:r>
              <a:rPr lang="en-US"/>
              <a:t>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2</a:t>
            </a:r>
            <a:r>
              <a:rPr lang="en-US" b="1">
                <a:solidFill>
                  <a:schemeClr val="folHlink"/>
                </a:solidFill>
              </a:rPr>
              <a:t> = (n+1)/2</a:t>
            </a:r>
            <a:r>
              <a:rPr lang="en-US"/>
              <a:t>  </a:t>
            </a:r>
            <a:r>
              <a:rPr lang="en-US">
                <a:solidFill>
                  <a:schemeClr val="hlink"/>
                </a:solidFill>
              </a:rPr>
              <a:t>  </a:t>
            </a:r>
            <a:r>
              <a:rPr lang="en-US"/>
              <a:t>ranked value</a:t>
            </a:r>
          </a:p>
          <a:p>
            <a:pPr eaLnBrk="0" hangingPunct="0"/>
            <a:endParaRPr lang="en-US">
              <a:solidFill>
                <a:schemeClr val="folHlink"/>
              </a:solidFill>
            </a:endParaRPr>
          </a:p>
          <a:p>
            <a:pPr eaLnBrk="0" hangingPunct="0"/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Third quartile position:</a:t>
            </a:r>
            <a:r>
              <a:rPr lang="en-US"/>
              <a:t>   	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3</a:t>
            </a:r>
            <a:r>
              <a:rPr lang="en-US" b="1">
                <a:solidFill>
                  <a:schemeClr val="folHlink"/>
                </a:solidFill>
              </a:rPr>
              <a:t> = 3(n+1)/4  </a:t>
            </a:r>
            <a:r>
              <a:rPr lang="en-US"/>
              <a:t>ranked value</a:t>
            </a:r>
          </a:p>
          <a:p>
            <a:pPr eaLnBrk="0" hangingPunct="0"/>
            <a:endParaRPr lang="en-US">
              <a:solidFill>
                <a:schemeClr val="hlink"/>
              </a:solidFill>
            </a:endParaRPr>
          </a:p>
          <a:p>
            <a:pPr eaLnBrk="0" hangingPunct="0">
              <a:lnSpc>
                <a:spcPct val="50000"/>
              </a:lnSpc>
            </a:pPr>
            <a:endParaRPr lang="en-US">
              <a:solidFill>
                <a:schemeClr val="hlink"/>
              </a:solidFill>
            </a:endParaRPr>
          </a:p>
          <a:p>
            <a:pPr eaLnBrk="0" hangingPunct="0">
              <a:lnSpc>
                <a:spcPct val="70000"/>
              </a:lnSpc>
            </a:pPr>
            <a:r>
              <a:rPr lang="en-US"/>
              <a:t>		  </a:t>
            </a:r>
            <a:r>
              <a:rPr lang="en-US">
                <a:solidFill>
                  <a:schemeClr val="bg2"/>
                </a:solidFill>
              </a:rPr>
              <a:t>where</a:t>
            </a:r>
            <a:r>
              <a:rPr lang="en-US"/>
              <a:t>  </a:t>
            </a:r>
            <a:r>
              <a:rPr lang="en-US" b="1">
                <a:solidFill>
                  <a:schemeClr val="folHlink"/>
                </a:solidFill>
              </a:rPr>
              <a:t>n</a:t>
            </a:r>
            <a:r>
              <a:rPr lang="en-US"/>
              <a:t>  </a:t>
            </a:r>
            <a:r>
              <a:rPr lang="en-US">
                <a:solidFill>
                  <a:schemeClr val="bg2"/>
                </a:solidFill>
              </a:rPr>
              <a:t>is the number of observed values</a:t>
            </a:r>
          </a:p>
        </p:txBody>
      </p:sp>
      <p:sp>
        <p:nvSpPr>
          <p:cNvPr id="10342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BE192A8-FFEA-4FAE-AA83-C28DCCF41F0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0445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Calculation Rules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calculating the ranked position use the following rules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a whole number then it is the ranked position to use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a fractional half (e.g. 2.5, 7.5, 8.5, etc.) then average the two corresponding data values.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the result is not a whole number or a fractional half then round the result to the nearest integer to find the ranked position.</a:t>
            </a:r>
          </a:p>
        </p:txBody>
      </p:sp>
      <p:sp>
        <p:nvSpPr>
          <p:cNvPr id="104453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5DF4183-F83A-4AB7-9DAE-51A820081F5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03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Mean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The arithmetic mean (often just called the “mean”) is the most common measure of central tendency</a:t>
            </a:r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mtClean="0"/>
              <a:t>For a sample of size n:</a:t>
            </a:r>
          </a:p>
        </p:txBody>
      </p:sp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838200" y="5781675"/>
            <a:ext cx="19050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Sample size</a:t>
            </a:r>
          </a:p>
        </p:txBody>
      </p:sp>
      <p:sp>
        <p:nvSpPr>
          <p:cNvPr id="1034" name="Line 5"/>
          <p:cNvSpPr>
            <a:spLocks noChangeShapeType="1"/>
          </p:cNvSpPr>
          <p:nvPr/>
        </p:nvSpPr>
        <p:spPr bwMode="auto">
          <a:xfrm flipH="1">
            <a:off x="3886200" y="3581400"/>
            <a:ext cx="198120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09800" y="4038600"/>
          <a:ext cx="49752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930400" imgH="609600" progId="">
                  <p:embed/>
                </p:oleObj>
              </mc:Choice>
              <mc:Fallback>
                <p:oleObj name="Equation" r:id="rId3" imgW="1930400" imgH="609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49752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Text Box 7"/>
          <p:cNvSpPr txBox="1">
            <a:spLocks noChangeArrowheads="1"/>
          </p:cNvSpPr>
          <p:nvPr/>
        </p:nvSpPr>
        <p:spPr bwMode="auto">
          <a:xfrm>
            <a:off x="6248400" y="5791200"/>
            <a:ext cx="2514600" cy="466725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Observed values</a:t>
            </a:r>
          </a:p>
        </p:txBody>
      </p:sp>
      <p:sp>
        <p:nvSpPr>
          <p:cNvPr id="1036" name="Line 8"/>
          <p:cNvSpPr>
            <a:spLocks noChangeShapeType="1"/>
          </p:cNvSpPr>
          <p:nvPr/>
        </p:nvSpPr>
        <p:spPr bwMode="auto">
          <a:xfrm flipH="1" flipV="1">
            <a:off x="7162800" y="4800600"/>
            <a:ext cx="533400" cy="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37" name="Line 9"/>
          <p:cNvSpPr>
            <a:spLocks noChangeShapeType="1"/>
          </p:cNvSpPr>
          <p:nvPr/>
        </p:nvSpPr>
        <p:spPr bwMode="auto">
          <a:xfrm>
            <a:off x="7696200" y="4800600"/>
            <a:ext cx="0" cy="990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38" name="Rectangle 10"/>
          <p:cNvSpPr>
            <a:spLocks noChangeArrowheads="1"/>
          </p:cNvSpPr>
          <p:nvPr/>
        </p:nvSpPr>
        <p:spPr bwMode="auto">
          <a:xfrm>
            <a:off x="5867400" y="3352800"/>
            <a:ext cx="1846263" cy="457200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i</a:t>
            </a:r>
            <a:r>
              <a:rPr lang="en-US" baseline="30000"/>
              <a:t>th</a:t>
            </a:r>
            <a:r>
              <a:rPr lang="en-US"/>
              <a:t> value</a:t>
            </a:r>
          </a:p>
        </p:txBody>
      </p:sp>
      <p:sp>
        <p:nvSpPr>
          <p:cNvPr id="1039" name="Line 11"/>
          <p:cNvSpPr>
            <a:spLocks noChangeShapeType="1"/>
          </p:cNvSpPr>
          <p:nvPr/>
        </p:nvSpPr>
        <p:spPr bwMode="auto">
          <a:xfrm flipV="1">
            <a:off x="2743200" y="5562600"/>
            <a:ext cx="533400" cy="2286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40" name="Text Box 12"/>
          <p:cNvSpPr txBox="1">
            <a:spLocks noChangeArrowheads="1"/>
          </p:cNvSpPr>
          <p:nvPr/>
        </p:nvSpPr>
        <p:spPr bwMode="auto">
          <a:xfrm>
            <a:off x="152400" y="3581400"/>
            <a:ext cx="2286000" cy="376238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Pronounced x-bar</a:t>
            </a:r>
          </a:p>
        </p:txBody>
      </p:sp>
      <p:sp>
        <p:nvSpPr>
          <p:cNvPr id="1041" name="Line 13"/>
          <p:cNvSpPr>
            <a:spLocks noChangeShapeType="1"/>
          </p:cNvSpPr>
          <p:nvPr/>
        </p:nvSpPr>
        <p:spPr bwMode="auto">
          <a:xfrm>
            <a:off x="1295400" y="3962400"/>
            <a:ext cx="990600" cy="6858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042" name="TextBox 1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BF8F2BB-87E7-45A0-82A9-FB2FB689CBB2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0547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4572000" y="4953000"/>
            <a:ext cx="1600200" cy="53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5476" name="Rectangle 3"/>
          <p:cNvSpPr>
            <a:spLocks noChangeArrowheads="1"/>
          </p:cNvSpPr>
          <p:nvPr/>
        </p:nvSpPr>
        <p:spPr bwMode="auto">
          <a:xfrm>
            <a:off x="2743200" y="3657600"/>
            <a:ext cx="29718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5477" name="Rectangle 17"/>
          <p:cNvSpPr>
            <a:spLocks noChangeArrowheads="1"/>
          </p:cNvSpPr>
          <p:nvPr/>
        </p:nvSpPr>
        <p:spPr bwMode="auto">
          <a:xfrm>
            <a:off x="533400" y="3276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(n = 9)</a:t>
            </a:r>
          </a:p>
          <a:p>
            <a:pPr marL="320675" indent="-320675" defTabSz="852488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Q</a:t>
            </a:r>
            <a:r>
              <a:rPr lang="en-US" baseline="-25000"/>
              <a:t>1</a:t>
            </a:r>
            <a:r>
              <a:rPr lang="en-US"/>
              <a:t>  is in the</a:t>
            </a:r>
            <a:r>
              <a:rPr lang="en-US" sz="1900"/>
              <a:t>    </a:t>
            </a:r>
            <a:r>
              <a:rPr lang="en-US">
                <a:solidFill>
                  <a:schemeClr val="folHlink"/>
                </a:solidFill>
              </a:rPr>
              <a:t>(9+1)/4 = 2.5 position </a:t>
            </a:r>
            <a:r>
              <a:rPr lang="en-US"/>
              <a:t>of the ranked data</a:t>
            </a:r>
          </a:p>
          <a:p>
            <a:pPr marL="320675" indent="-320675" defTabSz="852488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</a:t>
            </a:r>
            <a:r>
              <a:rPr lang="en-US"/>
              <a:t>so use the value half way between the 2</a:t>
            </a:r>
            <a:r>
              <a:rPr lang="en-US" baseline="30000"/>
              <a:t>nd</a:t>
            </a:r>
            <a:r>
              <a:rPr lang="en-US"/>
              <a:t> and 3</a:t>
            </a:r>
            <a:r>
              <a:rPr lang="en-US" baseline="30000"/>
              <a:t>rd</a:t>
            </a:r>
            <a:r>
              <a:rPr lang="en-US"/>
              <a:t> values,</a:t>
            </a:r>
          </a:p>
          <a:p>
            <a:pPr marL="320675" indent="-320675" defTabSz="852488">
              <a:lnSpc>
                <a:spcPct val="2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12.5</a:t>
            </a:r>
          </a:p>
        </p:txBody>
      </p:sp>
      <p:sp>
        <p:nvSpPr>
          <p:cNvPr id="1054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Locating Quartiles</a:t>
            </a:r>
          </a:p>
        </p:txBody>
      </p:sp>
      <p:sp>
        <p:nvSpPr>
          <p:cNvPr id="105479" name="Rectangle 14"/>
          <p:cNvSpPr>
            <a:spLocks noChangeArrowheads="1"/>
          </p:cNvSpPr>
          <p:nvPr/>
        </p:nvSpPr>
        <p:spPr bwMode="auto">
          <a:xfrm>
            <a:off x="457200" y="1676400"/>
            <a:ext cx="8310563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Sample Data in Ordered Array:  </a:t>
            </a:r>
            <a:r>
              <a:rPr 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b="1"/>
              <a:t>  </a:t>
            </a:r>
          </a:p>
        </p:txBody>
      </p:sp>
      <p:sp>
        <p:nvSpPr>
          <p:cNvPr id="105480" name="AutoShape 25"/>
          <p:cNvSpPr>
            <a:spLocks noChangeArrowheads="1"/>
          </p:cNvSpPr>
          <p:nvPr/>
        </p:nvSpPr>
        <p:spPr bwMode="auto">
          <a:xfrm rot="-5400000">
            <a:off x="4957763" y="3086100"/>
            <a:ext cx="609600" cy="228600"/>
          </a:xfrm>
          <a:prstGeom prst="rightArrow">
            <a:avLst>
              <a:gd name="adj1" fmla="val 51398"/>
              <a:gd name="adj2" fmla="val 71432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5481" name="Rectangle 27"/>
          <p:cNvSpPr>
            <a:spLocks noChangeArrowheads="1"/>
          </p:cNvSpPr>
          <p:nvPr/>
        </p:nvSpPr>
        <p:spPr bwMode="auto">
          <a:xfrm>
            <a:off x="1828800" y="57912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</a:t>
            </a:r>
            <a:r>
              <a:rPr lang="en-US" sz="2000" baseline="-25000"/>
              <a:t>1</a:t>
            </a:r>
            <a:r>
              <a:rPr lang="en-US" sz="2000"/>
              <a:t> and Q</a:t>
            </a:r>
            <a:r>
              <a:rPr lang="en-US" sz="2000" baseline="-25000"/>
              <a:t>3</a:t>
            </a:r>
            <a:r>
              <a:rPr lang="en-US" sz="2000"/>
              <a:t> are measures of non-central location</a:t>
            </a:r>
          </a:p>
          <a:p>
            <a:r>
              <a:rPr lang="en-US" sz="2000"/>
              <a:t> Q</a:t>
            </a:r>
            <a:r>
              <a:rPr lang="en-US" sz="2000" baseline="-25000"/>
              <a:t>2</a:t>
            </a:r>
            <a:r>
              <a:rPr lang="en-US" sz="2000"/>
              <a:t> = median, is a measure of central tendency</a:t>
            </a:r>
          </a:p>
        </p:txBody>
      </p:sp>
      <p:sp>
        <p:nvSpPr>
          <p:cNvPr id="105482" name="TextBox 11"/>
          <p:cNvSpPr txBox="1">
            <a:spLocks noChangeArrowheads="1"/>
          </p:cNvSpPr>
          <p:nvPr/>
        </p:nvSpPr>
        <p:spPr bwMode="auto">
          <a:xfrm>
            <a:off x="76200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4BFBF5EF-6DEB-466A-A753-8E8228DEC348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0649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6499" name="Rectangle 4"/>
          <p:cNvSpPr>
            <a:spLocks noChangeArrowheads="1"/>
          </p:cNvSpPr>
          <p:nvPr/>
        </p:nvSpPr>
        <p:spPr bwMode="auto">
          <a:xfrm>
            <a:off x="381000" y="2209800"/>
            <a:ext cx="845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    (n = 9)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1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(9+1)/4 = 2.5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1</a:t>
            </a:r>
            <a:r>
              <a:rPr lang="en-US" b="1">
                <a:solidFill>
                  <a:schemeClr val="folHlink"/>
                </a:solidFill>
              </a:rPr>
              <a:t> = (12+13)/2 = 12.5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000" b="1">
              <a:solidFill>
                <a:schemeClr val="folHlink"/>
              </a:solidFill>
            </a:endParaRP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2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(9+1)/2 = 5</a:t>
            </a:r>
            <a:r>
              <a:rPr lang="en-US" baseline="30000">
                <a:solidFill>
                  <a:schemeClr val="folHlink"/>
                </a:solidFill>
              </a:rPr>
              <a:t>th</a:t>
            </a:r>
            <a:r>
              <a:rPr lang="en-US">
                <a:solidFill>
                  <a:schemeClr val="folHlink"/>
                </a:solidFill>
              </a:rPr>
              <a:t>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2</a:t>
            </a:r>
            <a:r>
              <a:rPr lang="en-US" b="1">
                <a:solidFill>
                  <a:schemeClr val="folHlink"/>
                </a:solidFill>
              </a:rPr>
              <a:t> = median = 16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000"/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/>
              <a:t>Q</a:t>
            </a:r>
            <a:r>
              <a:rPr lang="en-US" baseline="-25000"/>
              <a:t>3</a:t>
            </a:r>
            <a:r>
              <a:rPr lang="en-US"/>
              <a:t> is in the</a:t>
            </a:r>
            <a:r>
              <a:rPr lang="en-US" sz="1900"/>
              <a:t>  </a:t>
            </a:r>
            <a:r>
              <a:rPr lang="en-US">
                <a:solidFill>
                  <a:schemeClr val="folHlink"/>
                </a:solidFill>
              </a:rPr>
              <a:t>3(9+1)/4 = 7.5 position </a:t>
            </a:r>
            <a:r>
              <a:rPr lang="en-US"/>
              <a:t>of the ranked data,</a:t>
            </a:r>
          </a:p>
          <a:p>
            <a: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900"/>
              <a:t>					</a:t>
            </a:r>
            <a:r>
              <a:rPr lang="en-US"/>
              <a:t>so    </a:t>
            </a:r>
            <a:r>
              <a:rPr lang="en-US" b="1">
                <a:solidFill>
                  <a:schemeClr val="folHlink"/>
                </a:solidFill>
              </a:rPr>
              <a:t>Q</a:t>
            </a:r>
            <a:r>
              <a:rPr lang="en-US" b="1" baseline="-25000">
                <a:solidFill>
                  <a:schemeClr val="folHlink"/>
                </a:solidFill>
              </a:rPr>
              <a:t>3</a:t>
            </a:r>
            <a:r>
              <a:rPr lang="en-US" b="1">
                <a:solidFill>
                  <a:schemeClr val="folHlink"/>
                </a:solidFill>
              </a:rPr>
              <a:t> = (18+21)/2 = 19.5</a:t>
            </a:r>
          </a:p>
        </p:txBody>
      </p:sp>
      <p:sp>
        <p:nvSpPr>
          <p:cNvPr id="106500" name="Rectangle 5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612062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Quartile Measures</a:t>
            </a:r>
            <a:br>
              <a:rPr lang="en-US" sz="3600" smtClean="0"/>
            </a:br>
            <a:r>
              <a:rPr lang="en-US" sz="3600" smtClean="0"/>
              <a:t>Calculating The Quartiles:  Example</a:t>
            </a:r>
          </a:p>
        </p:txBody>
      </p:sp>
      <p:sp>
        <p:nvSpPr>
          <p:cNvPr id="106501" name="Rectangle 6"/>
          <p:cNvSpPr>
            <a:spLocks noChangeArrowheads="1"/>
          </p:cNvSpPr>
          <p:nvPr/>
        </p:nvSpPr>
        <p:spPr bwMode="auto">
          <a:xfrm>
            <a:off x="609600" y="1600200"/>
            <a:ext cx="8310563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Sample Data in Ordered Array:  </a:t>
            </a:r>
            <a:r>
              <a:rPr lang="en-US" sz="2000" b="1">
                <a:solidFill>
                  <a:schemeClr val="tx2"/>
                </a:solidFill>
              </a:rPr>
              <a:t>11   12   13   16   16   17   18   21   22</a:t>
            </a:r>
            <a:r>
              <a:rPr lang="en-US" b="1"/>
              <a:t>  </a:t>
            </a:r>
          </a:p>
        </p:txBody>
      </p:sp>
      <p:sp>
        <p:nvSpPr>
          <p:cNvPr id="106502" name="Rectangle 11"/>
          <p:cNvSpPr>
            <a:spLocks noChangeArrowheads="1"/>
          </p:cNvSpPr>
          <p:nvPr/>
        </p:nvSpPr>
        <p:spPr bwMode="auto">
          <a:xfrm>
            <a:off x="1524000" y="5715000"/>
            <a:ext cx="6096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Q</a:t>
            </a:r>
            <a:r>
              <a:rPr lang="en-US" sz="2000" baseline="-25000"/>
              <a:t>1</a:t>
            </a:r>
            <a:r>
              <a:rPr lang="en-US" sz="2000"/>
              <a:t> and Q</a:t>
            </a:r>
            <a:r>
              <a:rPr lang="en-US" sz="2000" baseline="-25000"/>
              <a:t>3</a:t>
            </a:r>
            <a:r>
              <a:rPr lang="en-US" sz="2000"/>
              <a:t> are measures of non-central location</a:t>
            </a:r>
          </a:p>
          <a:p>
            <a:r>
              <a:rPr lang="en-US" sz="2000"/>
              <a:t> Q</a:t>
            </a:r>
            <a:r>
              <a:rPr lang="en-US" sz="2000" baseline="-25000"/>
              <a:t>2</a:t>
            </a:r>
            <a:r>
              <a:rPr lang="en-US" sz="2000"/>
              <a:t> = median, is a measure of central tendency</a:t>
            </a:r>
          </a:p>
        </p:txBody>
      </p:sp>
      <p:sp>
        <p:nvSpPr>
          <p:cNvPr id="106503" name="TextBox 8"/>
          <p:cNvSpPr txBox="1">
            <a:spLocks noChangeArrowheads="1"/>
          </p:cNvSpPr>
          <p:nvPr/>
        </p:nvSpPr>
        <p:spPr bwMode="auto">
          <a:xfrm>
            <a:off x="76200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7DD85A18-025F-4691-A4BD-BB6C03EFA956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0752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763" y="228600"/>
            <a:ext cx="6802437" cy="990600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Quartile Measures:</a:t>
            </a:r>
            <a:br>
              <a:rPr lang="en-US" sz="3600" smtClean="0"/>
            </a:br>
            <a:r>
              <a:rPr lang="en-US" sz="3600" smtClean="0"/>
              <a:t>The Interquartile Range (IQR)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01000" cy="4343400"/>
          </a:xfrm>
        </p:spPr>
        <p:txBody>
          <a:bodyPr/>
          <a:lstStyle/>
          <a:p>
            <a:pPr marL="342900" indent="-342900" defTabSz="914400" eaLnBrk="1" hangingPunct="1"/>
            <a:r>
              <a:rPr lang="en-US" sz="2400" dirty="0" smtClean="0"/>
              <a:t>The IQR is Q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– 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and measures the spread in the middle 50% of the data</a:t>
            </a:r>
          </a:p>
          <a:p>
            <a:pPr marL="342900" indent="-342900" defTabSz="914400" eaLnBrk="1" hangingPunct="1"/>
            <a:endParaRPr lang="en-US" sz="1200" dirty="0" smtClean="0"/>
          </a:p>
          <a:p>
            <a:pPr marL="342900" indent="-342900" defTabSz="914400" eaLnBrk="1" hangingPunct="1"/>
            <a:r>
              <a:rPr lang="en-US" sz="2400" dirty="0" smtClean="0"/>
              <a:t>The IQR is also called the </a:t>
            </a:r>
            <a:r>
              <a:rPr lang="en-US" sz="2400" dirty="0" err="1" smtClean="0"/>
              <a:t>midspread</a:t>
            </a:r>
            <a:r>
              <a:rPr lang="en-US" sz="2400" dirty="0" smtClean="0"/>
              <a:t> because it covers the middle 50% of the data</a:t>
            </a:r>
          </a:p>
          <a:p>
            <a:pPr marL="342900" indent="-342900" defTabSz="914400" eaLnBrk="1" hangingPunct="1"/>
            <a:endParaRPr lang="en-US" sz="1200" dirty="0" smtClean="0"/>
          </a:p>
          <a:p>
            <a:pPr marL="342900" indent="-342900" defTabSz="914400" eaLnBrk="1" hangingPunct="1"/>
            <a:r>
              <a:rPr lang="en-US" sz="2400" dirty="0" smtClean="0"/>
              <a:t>The IQR is a measure of variability that </a:t>
            </a:r>
            <a:r>
              <a:rPr lang="en-US" sz="2400" b="1" dirty="0" smtClean="0"/>
              <a:t>is not influenced by outliers or extreme values</a:t>
            </a:r>
          </a:p>
          <a:p>
            <a:pPr marL="342900" indent="-342900" defTabSz="914400" eaLnBrk="1" hangingPunct="1"/>
            <a:endParaRPr lang="en-US" sz="1200" dirty="0" smtClean="0"/>
          </a:p>
          <a:p>
            <a:pPr marL="342900" indent="-342900" defTabSz="914400" eaLnBrk="1" hangingPunct="1"/>
            <a:r>
              <a:rPr lang="en-US" sz="2400" dirty="0" smtClean="0"/>
              <a:t>Measures like Q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Q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and IQR that are not influenced by outliers are called resistant measures</a:t>
            </a:r>
            <a:endParaRPr lang="en-US" sz="2400" baseline="-25000" dirty="0" smtClean="0"/>
          </a:p>
          <a:p>
            <a:pPr marL="342900" indent="-342900" defTabSz="914400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07525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552615E-7DC3-435A-893C-FA98220CFA6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0854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892175"/>
          </a:xfrm>
        </p:spPr>
        <p:txBody>
          <a:bodyPr/>
          <a:lstStyle/>
          <a:p>
            <a:pPr defTabSz="914400" eaLnBrk="1" hangingPunct="1"/>
            <a:r>
              <a:rPr lang="en-US" sz="3600" smtClean="0"/>
              <a:t>Calculating The Interquartile Range</a:t>
            </a:r>
          </a:p>
        </p:txBody>
      </p:sp>
      <p:sp>
        <p:nvSpPr>
          <p:cNvPr id="108548" name="Line 3"/>
          <p:cNvSpPr>
            <a:spLocks noChangeShapeType="1"/>
          </p:cNvSpPr>
          <p:nvPr/>
        </p:nvSpPr>
        <p:spPr bwMode="auto">
          <a:xfrm>
            <a:off x="3429000" y="4800600"/>
            <a:ext cx="25146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49" name="Freeform 4"/>
          <p:cNvSpPr>
            <a:spLocks/>
          </p:cNvSpPr>
          <p:nvPr/>
        </p:nvSpPr>
        <p:spPr bwMode="auto">
          <a:xfrm>
            <a:off x="3417888" y="3357563"/>
            <a:ext cx="2516187" cy="528637"/>
          </a:xfrm>
          <a:custGeom>
            <a:avLst/>
            <a:gdLst>
              <a:gd name="T0" fmla="*/ 0 w 1585"/>
              <a:gd name="T1" fmla="*/ 2147483647 h 318"/>
              <a:gd name="T2" fmla="*/ 2147483647 w 1585"/>
              <a:gd name="T3" fmla="*/ 2147483647 h 318"/>
              <a:gd name="T4" fmla="*/ 2147483647 w 1585"/>
              <a:gd name="T5" fmla="*/ 0 h 318"/>
              <a:gd name="T6" fmla="*/ 0 w 1585"/>
              <a:gd name="T7" fmla="*/ 0 h 318"/>
              <a:gd name="T8" fmla="*/ 0 w 1585"/>
              <a:gd name="T9" fmla="*/ 2147483647 h 3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85"/>
              <a:gd name="T16" fmla="*/ 0 h 318"/>
              <a:gd name="T17" fmla="*/ 1585 w 1585"/>
              <a:gd name="T18" fmla="*/ 318 h 3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85" h="318">
                <a:moveTo>
                  <a:pt x="0" y="317"/>
                </a:moveTo>
                <a:lnTo>
                  <a:pt x="1584" y="317"/>
                </a:lnTo>
                <a:lnTo>
                  <a:pt x="1584" y="0"/>
                </a:lnTo>
                <a:lnTo>
                  <a:pt x="0" y="0"/>
                </a:lnTo>
                <a:lnTo>
                  <a:pt x="0" y="317"/>
                </a:lnTo>
              </a:path>
            </a:pathLst>
          </a:custGeom>
          <a:noFill/>
          <a:ln w="254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550" name="Line 5"/>
          <p:cNvSpPr>
            <a:spLocks noChangeShapeType="1"/>
          </p:cNvSpPr>
          <p:nvPr/>
        </p:nvSpPr>
        <p:spPr bwMode="auto">
          <a:xfrm flipV="1">
            <a:off x="4876800" y="3352800"/>
            <a:ext cx="0" cy="533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1" name="Rectangle 6"/>
          <p:cNvSpPr>
            <a:spLocks noChangeArrowheads="1"/>
          </p:cNvSpPr>
          <p:nvPr/>
        </p:nvSpPr>
        <p:spPr bwMode="auto">
          <a:xfrm>
            <a:off x="4267200" y="2514600"/>
            <a:ext cx="11826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Median</a:t>
            </a:r>
          </a:p>
          <a:p>
            <a:pPr algn="ctr" eaLnBrk="0" hangingPunct="0"/>
            <a:r>
              <a:rPr lang="en-US"/>
              <a:t>(Q</a:t>
            </a:r>
            <a:r>
              <a:rPr lang="en-US" baseline="-25000"/>
              <a:t>2</a:t>
            </a:r>
            <a:r>
              <a:rPr lang="en-US"/>
              <a:t>)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108552" name="Line 7"/>
          <p:cNvSpPr>
            <a:spLocks noChangeShapeType="1"/>
          </p:cNvSpPr>
          <p:nvPr/>
        </p:nvSpPr>
        <p:spPr bwMode="auto">
          <a:xfrm flipV="1">
            <a:off x="5943600" y="3657600"/>
            <a:ext cx="1143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3" name="Line 8"/>
          <p:cNvSpPr>
            <a:spLocks noChangeShapeType="1"/>
          </p:cNvSpPr>
          <p:nvPr/>
        </p:nvSpPr>
        <p:spPr bwMode="auto">
          <a:xfrm>
            <a:off x="1676400" y="3657600"/>
            <a:ext cx="1752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4" name="Line 9"/>
          <p:cNvSpPr>
            <a:spLocks noChangeShapeType="1"/>
          </p:cNvSpPr>
          <p:nvPr/>
        </p:nvSpPr>
        <p:spPr bwMode="auto">
          <a:xfrm flipV="1">
            <a:off x="7086600" y="3276600"/>
            <a:ext cx="0" cy="6858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 flipV="1">
            <a:off x="1676400" y="3352800"/>
            <a:ext cx="0" cy="609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6" name="Rectangle 11"/>
          <p:cNvSpPr>
            <a:spLocks noChangeArrowheads="1"/>
          </p:cNvSpPr>
          <p:nvPr/>
        </p:nvSpPr>
        <p:spPr bwMode="auto">
          <a:xfrm>
            <a:off x="6781800" y="25908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08557" name="Rectangle 12"/>
          <p:cNvSpPr>
            <a:spLocks noChangeArrowheads="1"/>
          </p:cNvSpPr>
          <p:nvPr/>
        </p:nvSpPr>
        <p:spPr bwMode="auto">
          <a:xfrm>
            <a:off x="7010400" y="2819400"/>
            <a:ext cx="1281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maximum</a:t>
            </a: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108558" name="Rectangle 13"/>
          <p:cNvSpPr>
            <a:spLocks noChangeArrowheads="1"/>
          </p:cNvSpPr>
          <p:nvPr/>
        </p:nvSpPr>
        <p:spPr bwMode="auto">
          <a:xfrm>
            <a:off x="7969250" y="303847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59" name="Rectangle 14"/>
          <p:cNvSpPr>
            <a:spLocks noChangeArrowheads="1"/>
          </p:cNvSpPr>
          <p:nvPr/>
        </p:nvSpPr>
        <p:spPr bwMode="auto">
          <a:xfrm>
            <a:off x="1295400" y="26670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/>
              <a:t>X</a:t>
            </a:r>
            <a:endParaRPr lang="en-US">
              <a:solidFill>
                <a:srgbClr val="FFFF66"/>
              </a:solidFill>
            </a:endParaRPr>
          </a:p>
        </p:txBody>
      </p:sp>
      <p:sp>
        <p:nvSpPr>
          <p:cNvPr id="108560" name="Rectangle 15"/>
          <p:cNvSpPr>
            <a:spLocks noChangeArrowheads="1"/>
          </p:cNvSpPr>
          <p:nvPr/>
        </p:nvSpPr>
        <p:spPr bwMode="auto">
          <a:xfrm>
            <a:off x="1524000" y="2895600"/>
            <a:ext cx="1211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minimum</a:t>
            </a:r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108561" name="Rectangle 16"/>
          <p:cNvSpPr>
            <a:spLocks noChangeArrowheads="1"/>
          </p:cNvSpPr>
          <p:nvPr/>
        </p:nvSpPr>
        <p:spPr bwMode="auto">
          <a:xfrm>
            <a:off x="2605088" y="313690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62" name="Rectangle 17"/>
          <p:cNvSpPr>
            <a:spLocks noChangeArrowheads="1"/>
          </p:cNvSpPr>
          <p:nvPr/>
        </p:nvSpPr>
        <p:spPr bwMode="auto">
          <a:xfrm>
            <a:off x="3228975" y="2743200"/>
            <a:ext cx="530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Q</a:t>
            </a:r>
            <a:r>
              <a:rPr lang="en-US" baseline="-25000"/>
              <a:t>1</a:t>
            </a:r>
          </a:p>
        </p:txBody>
      </p:sp>
      <p:sp>
        <p:nvSpPr>
          <p:cNvPr id="108563" name="Rectangle 18"/>
          <p:cNvSpPr>
            <a:spLocks noChangeArrowheads="1"/>
          </p:cNvSpPr>
          <p:nvPr/>
        </p:nvSpPr>
        <p:spPr bwMode="auto">
          <a:xfrm>
            <a:off x="5667375" y="2743200"/>
            <a:ext cx="5302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/>
              <a:t>Q</a:t>
            </a:r>
            <a:r>
              <a:rPr lang="en-US" baseline="-25000"/>
              <a:t>3</a:t>
            </a:r>
          </a:p>
        </p:txBody>
      </p:sp>
      <p:sp>
        <p:nvSpPr>
          <p:cNvPr id="108564" name="Rectangle 19"/>
          <p:cNvSpPr>
            <a:spLocks noChangeArrowheads="1"/>
          </p:cNvSpPr>
          <p:nvPr/>
        </p:nvSpPr>
        <p:spPr bwMode="auto">
          <a:xfrm>
            <a:off x="1066800" y="2057400"/>
            <a:ext cx="3160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Example box plot for:</a:t>
            </a:r>
          </a:p>
        </p:txBody>
      </p:sp>
      <p:sp>
        <p:nvSpPr>
          <p:cNvPr id="108565" name="Rectangle 20"/>
          <p:cNvSpPr>
            <a:spLocks noChangeArrowheads="1"/>
          </p:cNvSpPr>
          <p:nvPr/>
        </p:nvSpPr>
        <p:spPr bwMode="auto">
          <a:xfrm>
            <a:off x="2209800" y="3352800"/>
            <a:ext cx="467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25%                 25%               25%          25%</a:t>
            </a:r>
          </a:p>
        </p:txBody>
      </p:sp>
      <p:sp>
        <p:nvSpPr>
          <p:cNvPr id="108566" name="Rectangle 21"/>
          <p:cNvSpPr>
            <a:spLocks noChangeArrowheads="1"/>
          </p:cNvSpPr>
          <p:nvPr/>
        </p:nvSpPr>
        <p:spPr bwMode="auto">
          <a:xfrm>
            <a:off x="1447800" y="3937000"/>
            <a:ext cx="5857875" cy="396875"/>
          </a:xfrm>
          <a:prstGeom prst="rect">
            <a:avLst/>
          </a:prstGeom>
          <a:solidFill>
            <a:srgbClr val="FDE0BD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12                     30                 45           57            70</a:t>
            </a:r>
          </a:p>
        </p:txBody>
      </p:sp>
      <p:sp>
        <p:nvSpPr>
          <p:cNvPr id="108567" name="Line 22"/>
          <p:cNvSpPr>
            <a:spLocks noChangeShapeType="1"/>
          </p:cNvSpPr>
          <p:nvPr/>
        </p:nvSpPr>
        <p:spPr bwMode="auto">
          <a:xfrm flipV="1">
            <a:off x="59436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68" name="Line 23"/>
          <p:cNvSpPr>
            <a:spLocks noChangeShapeType="1"/>
          </p:cNvSpPr>
          <p:nvPr/>
        </p:nvSpPr>
        <p:spPr bwMode="auto">
          <a:xfrm flipV="1">
            <a:off x="3429000" y="4343400"/>
            <a:ext cx="0" cy="609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8569" name="Rectangle 24"/>
          <p:cNvSpPr>
            <a:spLocks noChangeArrowheads="1"/>
          </p:cNvSpPr>
          <p:nvPr/>
        </p:nvSpPr>
        <p:spPr bwMode="auto">
          <a:xfrm>
            <a:off x="3352800" y="49530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Interquartile range </a:t>
            </a:r>
          </a:p>
          <a:p>
            <a:r>
              <a:rPr lang="en-US">
                <a:solidFill>
                  <a:schemeClr val="folHlink"/>
                </a:solidFill>
              </a:rPr>
              <a:t>   = 57 – 30 = 27</a:t>
            </a:r>
            <a:endParaRPr lang="en-US">
              <a:solidFill>
                <a:srgbClr val="FF6600"/>
              </a:solidFill>
            </a:endParaRPr>
          </a:p>
        </p:txBody>
      </p:sp>
      <p:sp>
        <p:nvSpPr>
          <p:cNvPr id="108570" name="TextBox 2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072701F-56F1-449B-9AB4-7069CF7302A3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0957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Five-Number Summary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191000"/>
          </a:xfrm>
        </p:spPr>
        <p:txBody>
          <a:bodyPr/>
          <a:lstStyle/>
          <a:p>
            <a:pPr marL="0" indent="0"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</a:rPr>
              <a:t>The five numbers that help describe the center, spread and shape of data are: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X</a:t>
            </a:r>
            <a:r>
              <a:rPr lang="en-US" sz="2700" baseline="-25000" smtClean="0">
                <a:latin typeface="Times New Roman" pitchFamily="18" charset="0"/>
              </a:rPr>
              <a:t>smallest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First Quartile (Q</a:t>
            </a:r>
            <a:r>
              <a:rPr lang="en-US" sz="2700" baseline="-25000" smtClean="0">
                <a:latin typeface="Times New Roman" pitchFamily="18" charset="0"/>
              </a:rPr>
              <a:t>1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Median (Q</a:t>
            </a:r>
            <a:r>
              <a:rPr lang="en-US" sz="2700" baseline="-25000" smtClean="0">
                <a:latin typeface="Times New Roman" pitchFamily="18" charset="0"/>
              </a:rPr>
              <a:t>2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Third Quartile (Q</a:t>
            </a:r>
            <a:r>
              <a:rPr lang="en-US" sz="2700" baseline="-25000" smtClean="0">
                <a:latin typeface="Times New Roman" pitchFamily="18" charset="0"/>
              </a:rPr>
              <a:t>3</a:t>
            </a:r>
            <a:r>
              <a:rPr lang="en-US" sz="2700" smtClean="0">
                <a:latin typeface="Times New Roman" pitchFamily="18" charset="0"/>
              </a:rPr>
              <a:t>)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700" smtClean="0">
                <a:latin typeface="Times New Roman" pitchFamily="18" charset="0"/>
              </a:rPr>
              <a:t>X</a:t>
            </a:r>
            <a:r>
              <a:rPr lang="en-US" sz="2700" baseline="-25000" smtClean="0">
                <a:latin typeface="Times New Roman" pitchFamily="18" charset="0"/>
              </a:rPr>
              <a:t>largest</a:t>
            </a:r>
          </a:p>
          <a:p>
            <a:pPr marL="730250" lvl="1" eaLnBrk="1" hangingPunct="1">
              <a:buClr>
                <a:schemeClr val="tx1"/>
              </a:buClr>
              <a:buSzPct val="85000"/>
              <a:buFont typeface="Wingdings" pitchFamily="2" charset="2"/>
              <a:buNone/>
            </a:pPr>
            <a:endParaRPr lang="en-US" sz="2700" smtClean="0">
              <a:latin typeface="Times New Roman" pitchFamily="18" charset="0"/>
            </a:endParaRPr>
          </a:p>
        </p:txBody>
      </p:sp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83EC24CB-A6A5-4CA7-BB4E-2CE62AE4A3E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1059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Relationships among the five-number summary and distribution shape</a:t>
            </a:r>
          </a:p>
        </p:txBody>
      </p:sp>
      <p:graphicFrame>
        <p:nvGraphicFramePr>
          <p:cNvPr id="210974" name="Group 30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8077200" cy="4508881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Left-Skewed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Symmetric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Right-Skewed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6038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smallest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largest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Median – Q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– Median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618" name="TextBox 6"/>
          <p:cNvSpPr txBox="1">
            <a:spLocks noChangeArrowheads="1"/>
          </p:cNvSpPr>
          <p:nvPr/>
        </p:nvSpPr>
        <p:spPr bwMode="auto">
          <a:xfrm>
            <a:off x="75438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41A5B8E2-7BD1-4FC8-BA81-F7FDCDF0CC6B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1161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11619" name="Rectangle 20"/>
          <p:cNvSpPr>
            <a:spLocks noChangeArrowheads="1"/>
          </p:cNvSpPr>
          <p:nvPr/>
        </p:nvSpPr>
        <p:spPr bwMode="auto">
          <a:xfrm>
            <a:off x="3733800" y="4191000"/>
            <a:ext cx="2514600" cy="838200"/>
          </a:xfrm>
          <a:prstGeom prst="rect">
            <a:avLst/>
          </a:prstGeom>
          <a:solidFill>
            <a:srgbClr val="00B0F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11620" name="Title 1"/>
          <p:cNvSpPr>
            <a:spLocks noGrp="1"/>
          </p:cNvSpPr>
          <p:nvPr>
            <p:ph type="title"/>
          </p:nvPr>
        </p:nvSpPr>
        <p:spPr>
          <a:xfrm>
            <a:off x="1150938" y="457200"/>
            <a:ext cx="7383462" cy="990600"/>
          </a:xfrm>
        </p:spPr>
        <p:txBody>
          <a:bodyPr/>
          <a:lstStyle/>
          <a:p>
            <a:pPr eaLnBrk="1" hangingPunct="1"/>
            <a:r>
              <a:rPr lang="en-US" smtClean="0"/>
              <a:t>Five-Number Summary and</a:t>
            </a:r>
            <a:br>
              <a:rPr lang="en-US" smtClean="0"/>
            </a:br>
            <a:r>
              <a:rPr lang="en-US" smtClean="0"/>
              <a:t>The Boxplot</a:t>
            </a:r>
          </a:p>
        </p:txBody>
      </p:sp>
      <p:sp>
        <p:nvSpPr>
          <p:cNvPr id="111621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The Boxplot</a:t>
            </a:r>
            <a:r>
              <a:rPr lang="en-US" smtClean="0"/>
              <a:t>: A Graphical display of the data based on the five-number summary: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1622" name="Rectangle 5"/>
          <p:cNvSpPr>
            <a:spLocks noChangeArrowheads="1"/>
          </p:cNvSpPr>
          <p:nvPr/>
        </p:nvSpPr>
        <p:spPr bwMode="auto">
          <a:xfrm>
            <a:off x="838200" y="3429000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Example</a:t>
            </a:r>
            <a:r>
              <a:rPr lang="en-US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111623" name="Rectangle 9"/>
          <p:cNvSpPr>
            <a:spLocks noChangeArrowheads="1"/>
          </p:cNvSpPr>
          <p:nvPr/>
        </p:nvSpPr>
        <p:spPr bwMode="auto">
          <a:xfrm>
            <a:off x="1295400" y="2895600"/>
            <a:ext cx="6705600" cy="45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1371600" y="2895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X</a:t>
            </a:r>
            <a:r>
              <a:rPr lang="en-US" baseline="-25000">
                <a:solidFill>
                  <a:schemeClr val="folHlink"/>
                </a:solidFill>
              </a:rPr>
              <a:t>smallest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Q</a:t>
            </a:r>
            <a:r>
              <a:rPr lang="en-US" baseline="-25000">
                <a:solidFill>
                  <a:schemeClr val="folHlink"/>
                </a:solidFill>
              </a:rPr>
              <a:t>1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Median   </a:t>
            </a:r>
            <a:r>
              <a:rPr lang="en-US"/>
              <a:t>--</a:t>
            </a:r>
            <a:r>
              <a:rPr lang="en-US">
                <a:solidFill>
                  <a:schemeClr val="folHlink"/>
                </a:solidFill>
              </a:rPr>
              <a:t>   Q</a:t>
            </a:r>
            <a:r>
              <a:rPr lang="en-US" baseline="-25000">
                <a:solidFill>
                  <a:schemeClr val="folHlink"/>
                </a:solidFill>
              </a:rPr>
              <a:t>3</a:t>
            </a:r>
            <a:r>
              <a:rPr lang="en-US">
                <a:solidFill>
                  <a:schemeClr val="folHlink"/>
                </a:solidFill>
              </a:rPr>
              <a:t>   </a:t>
            </a:r>
            <a:r>
              <a:rPr lang="en-US"/>
              <a:t>--  </a:t>
            </a:r>
            <a:r>
              <a:rPr lang="en-US">
                <a:solidFill>
                  <a:schemeClr val="folHlink"/>
                </a:solidFill>
              </a:rPr>
              <a:t> X</a:t>
            </a:r>
            <a:r>
              <a:rPr lang="en-US" baseline="-25000">
                <a:solidFill>
                  <a:schemeClr val="folHlink"/>
                </a:solidFill>
              </a:rPr>
              <a:t>largest</a:t>
            </a:r>
          </a:p>
        </p:txBody>
      </p:sp>
      <p:sp>
        <p:nvSpPr>
          <p:cNvPr id="111625" name="Rectangle 8"/>
          <p:cNvSpPr>
            <a:spLocks noChangeArrowheads="1"/>
          </p:cNvSpPr>
          <p:nvPr/>
        </p:nvSpPr>
        <p:spPr bwMode="auto">
          <a:xfrm>
            <a:off x="1524000" y="42672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   25% of data                 25%             25%        25% of data</a:t>
            </a:r>
          </a:p>
          <a:p>
            <a:r>
              <a:rPr lang="en-US" sz="1800"/>
              <a:t>		        of data          of data	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6492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7354888" y="4610100"/>
            <a:ext cx="989012" cy="1588"/>
          </a:xfrm>
          <a:prstGeom prst="lin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628" name="Straight Connector 16"/>
          <p:cNvCxnSpPr>
            <a:cxnSpLocks noChangeShapeType="1"/>
          </p:cNvCxnSpPr>
          <p:nvPr/>
        </p:nvCxnSpPr>
        <p:spPr bwMode="auto">
          <a:xfrm>
            <a:off x="1143000" y="4648200"/>
            <a:ext cx="2590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1629" name="Straight Connector 17"/>
          <p:cNvCxnSpPr>
            <a:cxnSpLocks noChangeShapeType="1"/>
          </p:cNvCxnSpPr>
          <p:nvPr/>
        </p:nvCxnSpPr>
        <p:spPr bwMode="auto">
          <a:xfrm>
            <a:off x="6248400" y="4648200"/>
            <a:ext cx="16002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11630" name="Straight Connector 22"/>
          <p:cNvCxnSpPr>
            <a:cxnSpLocks noChangeShapeType="1"/>
          </p:cNvCxnSpPr>
          <p:nvPr/>
        </p:nvCxnSpPr>
        <p:spPr bwMode="auto">
          <a:xfrm rot="5400000">
            <a:off x="4762501" y="4610100"/>
            <a:ext cx="8382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11631" name="Text Box 11"/>
          <p:cNvSpPr txBox="1">
            <a:spLocks noChangeArrowheads="1"/>
          </p:cNvSpPr>
          <p:nvPr/>
        </p:nvSpPr>
        <p:spPr bwMode="auto">
          <a:xfrm>
            <a:off x="762000" y="5181600"/>
            <a:ext cx="794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X</a:t>
            </a:r>
            <a:r>
              <a:rPr lang="en-US" baseline="-25000"/>
              <a:t>smallest</a:t>
            </a:r>
            <a:r>
              <a:rPr lang="en-US"/>
              <a:t>	             Q</a:t>
            </a:r>
            <a:r>
              <a:rPr lang="en-US" baseline="-25000"/>
              <a:t>1</a:t>
            </a:r>
            <a:r>
              <a:rPr lang="en-US"/>
              <a:t>	  Median      Q</a:t>
            </a:r>
            <a:r>
              <a:rPr lang="en-US" baseline="-25000"/>
              <a:t>3</a:t>
            </a:r>
            <a:r>
              <a:rPr lang="en-US"/>
              <a:t>	    X</a:t>
            </a:r>
            <a:r>
              <a:rPr lang="en-US" baseline="-25000"/>
              <a:t>largest</a:t>
            </a:r>
          </a:p>
        </p:txBody>
      </p:sp>
      <p:sp>
        <p:nvSpPr>
          <p:cNvPr id="111632" name="TextBox 1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C864C4A-3676-46BC-824D-9C95BC0DD7B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2458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458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8077200" cy="685800"/>
          </a:xfrm>
        </p:spPr>
        <p:txBody>
          <a:bodyPr/>
          <a:lstStyle/>
          <a:p>
            <a:pPr defTabSz="914400" eaLnBrk="1" hangingPunct="1"/>
            <a:r>
              <a:rPr lang="en-US" smtClean="0"/>
              <a:t>Five-Number Summary:</a:t>
            </a:r>
            <a:br>
              <a:rPr lang="en-US" smtClean="0"/>
            </a:br>
            <a:r>
              <a:rPr lang="en-US" smtClean="0"/>
              <a:t>Shape of Boxplots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</p:spPr>
        <p:txBody>
          <a:bodyPr/>
          <a:lstStyle/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400" smtClean="0"/>
              <a:t>If data are symmetric around the median then the box and central line are centered between the endpoints</a:t>
            </a:r>
            <a:endParaRPr lang="en-US" smtClean="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70000"/>
              </a:lnSpc>
            </a:pPr>
            <a:endParaRPr lang="en-US" sz="2400" smtClean="0"/>
          </a:p>
          <a:p>
            <a:pPr marL="342900" indent="-342900" defTabSz="914400" eaLnBrk="1" hangingPunct="1">
              <a:lnSpc>
                <a:spcPct val="90000"/>
              </a:lnSpc>
            </a:pPr>
            <a:r>
              <a:rPr lang="en-US" sz="2400" smtClean="0"/>
              <a:t>A Boxplot can be shown in either a vertical or horizontal orientation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905000" y="2947988"/>
          <a:ext cx="54102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Drawing" r:id="rId3" imgW="10851840" imgH="2638800" progId="">
                  <p:embed/>
                </p:oleObj>
              </mc:Choice>
              <mc:Fallback>
                <p:oleObj name="Drawing" r:id="rId3" imgW="10851840" imgH="26388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47988"/>
                        <a:ext cx="5410200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r>
              <a:rPr lang="en-US" baseline="-25000"/>
              <a:t>smallest</a:t>
            </a:r>
            <a:r>
              <a:rPr lang="en-US"/>
              <a:t>    Q</a:t>
            </a:r>
            <a:r>
              <a:rPr lang="en-US" baseline="-25000"/>
              <a:t>1</a:t>
            </a:r>
            <a:r>
              <a:rPr lang="en-US"/>
              <a:t>      Median      Q</a:t>
            </a:r>
            <a:r>
              <a:rPr lang="en-US" baseline="-25000"/>
              <a:t>3</a:t>
            </a:r>
            <a:r>
              <a:rPr lang="en-US"/>
              <a:t>      X</a:t>
            </a:r>
            <a:r>
              <a:rPr lang="en-US" baseline="-25000"/>
              <a:t>largest</a:t>
            </a:r>
            <a:endParaRPr lang="en-US"/>
          </a:p>
        </p:txBody>
      </p:sp>
      <p:sp>
        <p:nvSpPr>
          <p:cNvPr id="24586" name="Rectangle 6"/>
          <p:cNvSpPr>
            <a:spLocks noChangeArrowheads="1"/>
          </p:cNvSpPr>
          <p:nvPr/>
        </p:nvSpPr>
        <p:spPr bwMode="auto">
          <a:xfrm>
            <a:off x="1524000" y="2971800"/>
            <a:ext cx="609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4587" name="TextBox 8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ED0CC3E1-3B74-49D3-BD80-DDACEAC7203E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1366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Distribution Shape and </a:t>
            </a:r>
            <a:br>
              <a:rPr lang="en-US" smtClean="0"/>
            </a:br>
            <a:r>
              <a:rPr lang="en-US" smtClean="0"/>
              <a:t>The Boxplot</a:t>
            </a:r>
          </a:p>
        </p:txBody>
      </p:sp>
      <p:sp>
        <p:nvSpPr>
          <p:cNvPr id="113668" name="Rectangle 3"/>
          <p:cNvSpPr>
            <a:spLocks noChangeArrowheads="1"/>
          </p:cNvSpPr>
          <p:nvPr/>
        </p:nvSpPr>
        <p:spPr bwMode="auto">
          <a:xfrm>
            <a:off x="6188075" y="1981200"/>
            <a:ext cx="27082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Right-Skewed</a:t>
            </a:r>
          </a:p>
        </p:txBody>
      </p:sp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381000" y="1981200"/>
            <a:ext cx="2436813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Left-Skewed</a:t>
            </a:r>
          </a:p>
        </p:txBody>
      </p:sp>
      <p:sp>
        <p:nvSpPr>
          <p:cNvPr id="113670" name="Rectangle 5"/>
          <p:cNvSpPr>
            <a:spLocks noChangeArrowheads="1"/>
          </p:cNvSpPr>
          <p:nvPr/>
        </p:nvSpPr>
        <p:spPr bwMode="auto">
          <a:xfrm>
            <a:off x="3581400" y="1981200"/>
            <a:ext cx="20986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200"/>
              <a:t>Symmetric</a:t>
            </a:r>
          </a:p>
        </p:txBody>
      </p:sp>
      <p:sp>
        <p:nvSpPr>
          <p:cNvPr id="113671" name="Line 6"/>
          <p:cNvSpPr>
            <a:spLocks noChangeShapeType="1"/>
          </p:cNvSpPr>
          <p:nvPr/>
        </p:nvSpPr>
        <p:spPr bwMode="auto">
          <a:xfrm>
            <a:off x="6705600" y="3360738"/>
            <a:ext cx="0" cy="609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72" name="Line 7"/>
          <p:cNvSpPr>
            <a:spLocks noChangeShapeType="1"/>
          </p:cNvSpPr>
          <p:nvPr/>
        </p:nvSpPr>
        <p:spPr bwMode="auto">
          <a:xfrm>
            <a:off x="6934200" y="2819400"/>
            <a:ext cx="0" cy="1143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73" name="Line 8"/>
          <p:cNvSpPr>
            <a:spLocks noChangeShapeType="1"/>
          </p:cNvSpPr>
          <p:nvPr/>
        </p:nvSpPr>
        <p:spPr bwMode="auto">
          <a:xfrm>
            <a:off x="7648575" y="3808413"/>
            <a:ext cx="0" cy="1587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74" name="Line 9"/>
          <p:cNvSpPr>
            <a:spLocks noChangeShapeType="1"/>
          </p:cNvSpPr>
          <p:nvPr/>
        </p:nvSpPr>
        <p:spPr bwMode="auto">
          <a:xfrm>
            <a:off x="2209800" y="3055938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75" name="Line 10"/>
          <p:cNvSpPr>
            <a:spLocks noChangeShapeType="1"/>
          </p:cNvSpPr>
          <p:nvPr/>
        </p:nvSpPr>
        <p:spPr bwMode="auto">
          <a:xfrm>
            <a:off x="1905000" y="2979738"/>
            <a:ext cx="0" cy="9906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76" name="Line 11"/>
          <p:cNvSpPr>
            <a:spLocks noChangeShapeType="1"/>
          </p:cNvSpPr>
          <p:nvPr/>
        </p:nvSpPr>
        <p:spPr bwMode="auto">
          <a:xfrm>
            <a:off x="1295400" y="3733800"/>
            <a:ext cx="0" cy="228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77" name="Line 12"/>
          <p:cNvSpPr>
            <a:spLocks noChangeShapeType="1"/>
          </p:cNvSpPr>
          <p:nvPr/>
        </p:nvSpPr>
        <p:spPr bwMode="auto">
          <a:xfrm flipH="1">
            <a:off x="4495800" y="2751138"/>
            <a:ext cx="0" cy="1219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78" name="Line 13"/>
          <p:cNvSpPr>
            <a:spLocks noChangeShapeType="1"/>
          </p:cNvSpPr>
          <p:nvPr/>
        </p:nvSpPr>
        <p:spPr bwMode="auto">
          <a:xfrm>
            <a:off x="4191000" y="3208338"/>
            <a:ext cx="0" cy="762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79" name="Line 14"/>
          <p:cNvSpPr>
            <a:spLocks noChangeShapeType="1"/>
          </p:cNvSpPr>
          <p:nvPr/>
        </p:nvSpPr>
        <p:spPr bwMode="auto">
          <a:xfrm>
            <a:off x="4800600" y="3208338"/>
            <a:ext cx="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80" name="Freeform 15"/>
          <p:cNvSpPr>
            <a:spLocks/>
          </p:cNvSpPr>
          <p:nvPr/>
        </p:nvSpPr>
        <p:spPr bwMode="auto">
          <a:xfrm>
            <a:off x="2133600" y="2827338"/>
            <a:ext cx="461963" cy="1098550"/>
          </a:xfrm>
          <a:custGeom>
            <a:avLst/>
            <a:gdLst>
              <a:gd name="T0" fmla="*/ 2147483647 w 291"/>
              <a:gd name="T1" fmla="*/ 2147483647 h 692"/>
              <a:gd name="T2" fmla="*/ 2147483647 w 291"/>
              <a:gd name="T3" fmla="*/ 2147483647 h 692"/>
              <a:gd name="T4" fmla="*/ 2147483647 w 291"/>
              <a:gd name="T5" fmla="*/ 2147483647 h 692"/>
              <a:gd name="T6" fmla="*/ 2147483647 w 291"/>
              <a:gd name="T7" fmla="*/ 2147483647 h 692"/>
              <a:gd name="T8" fmla="*/ 2147483647 w 291"/>
              <a:gd name="T9" fmla="*/ 2147483647 h 692"/>
              <a:gd name="T10" fmla="*/ 2147483647 w 291"/>
              <a:gd name="T11" fmla="*/ 2147483647 h 692"/>
              <a:gd name="T12" fmla="*/ 2147483647 w 291"/>
              <a:gd name="T13" fmla="*/ 2147483647 h 692"/>
              <a:gd name="T14" fmla="*/ 2147483647 w 291"/>
              <a:gd name="T15" fmla="*/ 2147483647 h 692"/>
              <a:gd name="T16" fmla="*/ 2147483647 w 291"/>
              <a:gd name="T17" fmla="*/ 2147483647 h 692"/>
              <a:gd name="T18" fmla="*/ 2147483647 w 291"/>
              <a:gd name="T19" fmla="*/ 2147483647 h 692"/>
              <a:gd name="T20" fmla="*/ 2147483647 w 291"/>
              <a:gd name="T21" fmla="*/ 2147483647 h 692"/>
              <a:gd name="T22" fmla="*/ 2147483647 w 291"/>
              <a:gd name="T23" fmla="*/ 2147483647 h 692"/>
              <a:gd name="T24" fmla="*/ 2147483647 w 291"/>
              <a:gd name="T25" fmla="*/ 2147483647 h 692"/>
              <a:gd name="T26" fmla="*/ 2147483647 w 291"/>
              <a:gd name="T27" fmla="*/ 2147483647 h 692"/>
              <a:gd name="T28" fmla="*/ 2147483647 w 291"/>
              <a:gd name="T29" fmla="*/ 2147483647 h 692"/>
              <a:gd name="T30" fmla="*/ 0 w 29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692"/>
              <a:gd name="T50" fmla="*/ 291 w 29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692">
                <a:moveTo>
                  <a:pt x="290" y="691"/>
                </a:moveTo>
                <a:lnTo>
                  <a:pt x="259" y="684"/>
                </a:lnTo>
                <a:lnTo>
                  <a:pt x="243" y="676"/>
                </a:lnTo>
                <a:lnTo>
                  <a:pt x="230" y="664"/>
                </a:lnTo>
                <a:lnTo>
                  <a:pt x="214" y="649"/>
                </a:lnTo>
                <a:lnTo>
                  <a:pt x="199" y="627"/>
                </a:lnTo>
                <a:lnTo>
                  <a:pt x="183" y="598"/>
                </a:lnTo>
                <a:lnTo>
                  <a:pt x="153" y="519"/>
                </a:lnTo>
                <a:lnTo>
                  <a:pt x="122" y="406"/>
                </a:lnTo>
                <a:lnTo>
                  <a:pt x="93" y="270"/>
                </a:lnTo>
                <a:lnTo>
                  <a:pt x="77" y="202"/>
                </a:lnTo>
                <a:lnTo>
                  <a:pt x="62" y="136"/>
                </a:lnTo>
                <a:lnTo>
                  <a:pt x="46" y="80"/>
                </a:lnTo>
                <a:lnTo>
                  <a:pt x="31" y="37"/>
                </a:lnTo>
                <a:lnTo>
                  <a:pt x="15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81" name="Freeform 16"/>
          <p:cNvSpPr>
            <a:spLocks/>
          </p:cNvSpPr>
          <p:nvPr/>
        </p:nvSpPr>
        <p:spPr bwMode="auto">
          <a:xfrm>
            <a:off x="685800" y="2827338"/>
            <a:ext cx="1460500" cy="1098550"/>
          </a:xfrm>
          <a:custGeom>
            <a:avLst/>
            <a:gdLst>
              <a:gd name="T0" fmla="*/ 0 w 872"/>
              <a:gd name="T1" fmla="*/ 2147483647 h 692"/>
              <a:gd name="T2" fmla="*/ 2147483647 w 872"/>
              <a:gd name="T3" fmla="*/ 2147483647 h 692"/>
              <a:gd name="T4" fmla="*/ 2147483647 w 872"/>
              <a:gd name="T5" fmla="*/ 2147483647 h 692"/>
              <a:gd name="T6" fmla="*/ 2147483647 w 872"/>
              <a:gd name="T7" fmla="*/ 2147483647 h 692"/>
              <a:gd name="T8" fmla="*/ 2147483647 w 872"/>
              <a:gd name="T9" fmla="*/ 2147483647 h 692"/>
              <a:gd name="T10" fmla="*/ 2147483647 w 872"/>
              <a:gd name="T11" fmla="*/ 2147483647 h 692"/>
              <a:gd name="T12" fmla="*/ 2147483647 w 872"/>
              <a:gd name="T13" fmla="*/ 2147483647 h 692"/>
              <a:gd name="T14" fmla="*/ 2147483647 w 872"/>
              <a:gd name="T15" fmla="*/ 2147483647 h 692"/>
              <a:gd name="T16" fmla="*/ 2147483647 w 872"/>
              <a:gd name="T17" fmla="*/ 2147483647 h 692"/>
              <a:gd name="T18" fmla="*/ 2147483647 w 872"/>
              <a:gd name="T19" fmla="*/ 2147483647 h 692"/>
              <a:gd name="T20" fmla="*/ 2147483647 w 872"/>
              <a:gd name="T21" fmla="*/ 2147483647 h 692"/>
              <a:gd name="T22" fmla="*/ 2147483647 w 872"/>
              <a:gd name="T23" fmla="*/ 2147483647 h 692"/>
              <a:gd name="T24" fmla="*/ 2147483647 w 872"/>
              <a:gd name="T25" fmla="*/ 2147483647 h 692"/>
              <a:gd name="T26" fmla="*/ 2147483647 w 872"/>
              <a:gd name="T27" fmla="*/ 2147483647 h 692"/>
              <a:gd name="T28" fmla="*/ 2147483647 w 872"/>
              <a:gd name="T29" fmla="*/ 2147483647 h 692"/>
              <a:gd name="T30" fmla="*/ 2147483647 w 872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2"/>
              <a:gd name="T49" fmla="*/ 0 h 692"/>
              <a:gd name="T50" fmla="*/ 872 w 872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2" h="692">
                <a:moveTo>
                  <a:pt x="0" y="691"/>
                </a:moveTo>
                <a:lnTo>
                  <a:pt x="93" y="684"/>
                </a:lnTo>
                <a:lnTo>
                  <a:pt x="138" y="676"/>
                </a:lnTo>
                <a:lnTo>
                  <a:pt x="184" y="664"/>
                </a:lnTo>
                <a:lnTo>
                  <a:pt x="230" y="649"/>
                </a:lnTo>
                <a:lnTo>
                  <a:pt x="275" y="627"/>
                </a:lnTo>
                <a:lnTo>
                  <a:pt x="321" y="598"/>
                </a:lnTo>
                <a:lnTo>
                  <a:pt x="412" y="519"/>
                </a:lnTo>
                <a:lnTo>
                  <a:pt x="505" y="406"/>
                </a:lnTo>
                <a:lnTo>
                  <a:pt x="596" y="270"/>
                </a:lnTo>
                <a:lnTo>
                  <a:pt x="642" y="202"/>
                </a:lnTo>
                <a:lnTo>
                  <a:pt x="689" y="136"/>
                </a:lnTo>
                <a:lnTo>
                  <a:pt x="733" y="80"/>
                </a:lnTo>
                <a:lnTo>
                  <a:pt x="780" y="37"/>
                </a:lnTo>
                <a:lnTo>
                  <a:pt x="826" y="10"/>
                </a:lnTo>
                <a:lnTo>
                  <a:pt x="871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82" name="Freeform 17"/>
          <p:cNvSpPr>
            <a:spLocks/>
          </p:cNvSpPr>
          <p:nvPr/>
        </p:nvSpPr>
        <p:spPr bwMode="auto">
          <a:xfrm>
            <a:off x="4495800" y="2751138"/>
            <a:ext cx="914400" cy="1143000"/>
          </a:xfrm>
          <a:custGeom>
            <a:avLst/>
            <a:gdLst>
              <a:gd name="T0" fmla="*/ 2147483647 w 399"/>
              <a:gd name="T1" fmla="*/ 2147483647 h 692"/>
              <a:gd name="T2" fmla="*/ 2147483647 w 399"/>
              <a:gd name="T3" fmla="*/ 2147483647 h 692"/>
              <a:gd name="T4" fmla="*/ 2147483647 w 399"/>
              <a:gd name="T5" fmla="*/ 2147483647 h 692"/>
              <a:gd name="T6" fmla="*/ 2147483647 w 399"/>
              <a:gd name="T7" fmla="*/ 2147483647 h 692"/>
              <a:gd name="T8" fmla="*/ 2147483647 w 399"/>
              <a:gd name="T9" fmla="*/ 2147483647 h 692"/>
              <a:gd name="T10" fmla="*/ 2147483647 w 399"/>
              <a:gd name="T11" fmla="*/ 2147483647 h 692"/>
              <a:gd name="T12" fmla="*/ 2147483647 w 399"/>
              <a:gd name="T13" fmla="*/ 2147483647 h 692"/>
              <a:gd name="T14" fmla="*/ 2147483647 w 399"/>
              <a:gd name="T15" fmla="*/ 2147483647 h 692"/>
              <a:gd name="T16" fmla="*/ 2147483647 w 399"/>
              <a:gd name="T17" fmla="*/ 2147483647 h 692"/>
              <a:gd name="T18" fmla="*/ 2147483647 w 399"/>
              <a:gd name="T19" fmla="*/ 2147483647 h 692"/>
              <a:gd name="T20" fmla="*/ 2147483647 w 399"/>
              <a:gd name="T21" fmla="*/ 2147483647 h 692"/>
              <a:gd name="T22" fmla="*/ 2147483647 w 399"/>
              <a:gd name="T23" fmla="*/ 2147483647 h 692"/>
              <a:gd name="T24" fmla="*/ 2147483647 w 399"/>
              <a:gd name="T25" fmla="*/ 2147483647 h 692"/>
              <a:gd name="T26" fmla="*/ 2147483647 w 399"/>
              <a:gd name="T27" fmla="*/ 2147483647 h 692"/>
              <a:gd name="T28" fmla="*/ 2147483647 w 399"/>
              <a:gd name="T29" fmla="*/ 2147483647 h 692"/>
              <a:gd name="T30" fmla="*/ 0 w 399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99"/>
              <a:gd name="T49" fmla="*/ 0 h 692"/>
              <a:gd name="T50" fmla="*/ 399 w 399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99" h="692">
                <a:moveTo>
                  <a:pt x="398" y="691"/>
                </a:moveTo>
                <a:lnTo>
                  <a:pt x="356" y="684"/>
                </a:lnTo>
                <a:lnTo>
                  <a:pt x="335" y="676"/>
                </a:lnTo>
                <a:lnTo>
                  <a:pt x="315" y="664"/>
                </a:lnTo>
                <a:lnTo>
                  <a:pt x="294" y="649"/>
                </a:lnTo>
                <a:lnTo>
                  <a:pt x="273" y="627"/>
                </a:lnTo>
                <a:lnTo>
                  <a:pt x="251" y="598"/>
                </a:lnTo>
                <a:lnTo>
                  <a:pt x="209" y="519"/>
                </a:lnTo>
                <a:lnTo>
                  <a:pt x="168" y="406"/>
                </a:lnTo>
                <a:lnTo>
                  <a:pt x="126" y="270"/>
                </a:lnTo>
                <a:lnTo>
                  <a:pt x="104" y="202"/>
                </a:lnTo>
                <a:lnTo>
                  <a:pt x="83" y="136"/>
                </a:lnTo>
                <a:lnTo>
                  <a:pt x="62" y="80"/>
                </a:lnTo>
                <a:lnTo>
                  <a:pt x="41" y="37"/>
                </a:lnTo>
                <a:lnTo>
                  <a:pt x="21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83" name="Freeform 18"/>
          <p:cNvSpPr>
            <a:spLocks/>
          </p:cNvSpPr>
          <p:nvPr/>
        </p:nvSpPr>
        <p:spPr bwMode="auto">
          <a:xfrm>
            <a:off x="3581400" y="2751138"/>
            <a:ext cx="892175" cy="1143000"/>
          </a:xfrm>
          <a:custGeom>
            <a:avLst/>
            <a:gdLst>
              <a:gd name="T0" fmla="*/ 0 w 401"/>
              <a:gd name="T1" fmla="*/ 2147483647 h 692"/>
              <a:gd name="T2" fmla="*/ 2147483647 w 401"/>
              <a:gd name="T3" fmla="*/ 2147483647 h 692"/>
              <a:gd name="T4" fmla="*/ 2147483647 w 401"/>
              <a:gd name="T5" fmla="*/ 2147483647 h 692"/>
              <a:gd name="T6" fmla="*/ 2147483647 w 401"/>
              <a:gd name="T7" fmla="*/ 2147483647 h 692"/>
              <a:gd name="T8" fmla="*/ 2147483647 w 401"/>
              <a:gd name="T9" fmla="*/ 2147483647 h 692"/>
              <a:gd name="T10" fmla="*/ 2147483647 w 401"/>
              <a:gd name="T11" fmla="*/ 2147483647 h 692"/>
              <a:gd name="T12" fmla="*/ 2147483647 w 401"/>
              <a:gd name="T13" fmla="*/ 2147483647 h 692"/>
              <a:gd name="T14" fmla="*/ 2147483647 w 401"/>
              <a:gd name="T15" fmla="*/ 2147483647 h 692"/>
              <a:gd name="T16" fmla="*/ 2147483647 w 401"/>
              <a:gd name="T17" fmla="*/ 2147483647 h 692"/>
              <a:gd name="T18" fmla="*/ 2147483647 w 401"/>
              <a:gd name="T19" fmla="*/ 2147483647 h 692"/>
              <a:gd name="T20" fmla="*/ 2147483647 w 401"/>
              <a:gd name="T21" fmla="*/ 2147483647 h 692"/>
              <a:gd name="T22" fmla="*/ 2147483647 w 401"/>
              <a:gd name="T23" fmla="*/ 2147483647 h 692"/>
              <a:gd name="T24" fmla="*/ 2147483647 w 401"/>
              <a:gd name="T25" fmla="*/ 2147483647 h 692"/>
              <a:gd name="T26" fmla="*/ 2147483647 w 401"/>
              <a:gd name="T27" fmla="*/ 2147483647 h 692"/>
              <a:gd name="T28" fmla="*/ 2147483647 w 401"/>
              <a:gd name="T29" fmla="*/ 2147483647 h 692"/>
              <a:gd name="T30" fmla="*/ 2147483647 w 40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01"/>
              <a:gd name="T49" fmla="*/ 0 h 692"/>
              <a:gd name="T50" fmla="*/ 401 w 40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01" h="692">
                <a:moveTo>
                  <a:pt x="0" y="691"/>
                </a:moveTo>
                <a:lnTo>
                  <a:pt x="42" y="684"/>
                </a:lnTo>
                <a:lnTo>
                  <a:pt x="63" y="676"/>
                </a:lnTo>
                <a:lnTo>
                  <a:pt x="85" y="664"/>
                </a:lnTo>
                <a:lnTo>
                  <a:pt x="106" y="649"/>
                </a:lnTo>
                <a:lnTo>
                  <a:pt x="127" y="627"/>
                </a:lnTo>
                <a:lnTo>
                  <a:pt x="147" y="598"/>
                </a:lnTo>
                <a:lnTo>
                  <a:pt x="189" y="519"/>
                </a:lnTo>
                <a:lnTo>
                  <a:pt x="232" y="406"/>
                </a:lnTo>
                <a:lnTo>
                  <a:pt x="274" y="270"/>
                </a:lnTo>
                <a:lnTo>
                  <a:pt x="294" y="202"/>
                </a:lnTo>
                <a:lnTo>
                  <a:pt x="315" y="136"/>
                </a:lnTo>
                <a:lnTo>
                  <a:pt x="336" y="80"/>
                </a:lnTo>
                <a:lnTo>
                  <a:pt x="357" y="37"/>
                </a:lnTo>
                <a:lnTo>
                  <a:pt x="379" y="10"/>
                </a:lnTo>
                <a:lnTo>
                  <a:pt x="40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84" name="Line 19"/>
          <p:cNvSpPr>
            <a:spLocks noChangeShapeType="1"/>
          </p:cNvSpPr>
          <p:nvPr/>
        </p:nvSpPr>
        <p:spPr bwMode="auto">
          <a:xfrm>
            <a:off x="685800" y="3970338"/>
            <a:ext cx="2057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85" name="Freeform 20"/>
          <p:cNvSpPr>
            <a:spLocks/>
          </p:cNvSpPr>
          <p:nvPr/>
        </p:nvSpPr>
        <p:spPr bwMode="auto">
          <a:xfrm>
            <a:off x="6843713" y="2797175"/>
            <a:ext cx="1462087" cy="1098550"/>
          </a:xfrm>
          <a:custGeom>
            <a:avLst/>
            <a:gdLst>
              <a:gd name="T0" fmla="*/ 2147483647 w 871"/>
              <a:gd name="T1" fmla="*/ 2147483647 h 692"/>
              <a:gd name="T2" fmla="*/ 2147483647 w 871"/>
              <a:gd name="T3" fmla="*/ 2147483647 h 692"/>
              <a:gd name="T4" fmla="*/ 2147483647 w 871"/>
              <a:gd name="T5" fmla="*/ 2147483647 h 692"/>
              <a:gd name="T6" fmla="*/ 2147483647 w 871"/>
              <a:gd name="T7" fmla="*/ 2147483647 h 692"/>
              <a:gd name="T8" fmla="*/ 2147483647 w 871"/>
              <a:gd name="T9" fmla="*/ 2147483647 h 692"/>
              <a:gd name="T10" fmla="*/ 2147483647 w 871"/>
              <a:gd name="T11" fmla="*/ 2147483647 h 692"/>
              <a:gd name="T12" fmla="*/ 2147483647 w 871"/>
              <a:gd name="T13" fmla="*/ 2147483647 h 692"/>
              <a:gd name="T14" fmla="*/ 2147483647 w 871"/>
              <a:gd name="T15" fmla="*/ 2147483647 h 692"/>
              <a:gd name="T16" fmla="*/ 2147483647 w 871"/>
              <a:gd name="T17" fmla="*/ 2147483647 h 692"/>
              <a:gd name="T18" fmla="*/ 2147483647 w 871"/>
              <a:gd name="T19" fmla="*/ 2147483647 h 692"/>
              <a:gd name="T20" fmla="*/ 2147483647 w 871"/>
              <a:gd name="T21" fmla="*/ 2147483647 h 692"/>
              <a:gd name="T22" fmla="*/ 2147483647 w 871"/>
              <a:gd name="T23" fmla="*/ 2147483647 h 692"/>
              <a:gd name="T24" fmla="*/ 2147483647 w 871"/>
              <a:gd name="T25" fmla="*/ 2147483647 h 692"/>
              <a:gd name="T26" fmla="*/ 2147483647 w 871"/>
              <a:gd name="T27" fmla="*/ 2147483647 h 692"/>
              <a:gd name="T28" fmla="*/ 2147483647 w 871"/>
              <a:gd name="T29" fmla="*/ 2147483647 h 692"/>
              <a:gd name="T30" fmla="*/ 0 w 87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71"/>
              <a:gd name="T49" fmla="*/ 0 h 692"/>
              <a:gd name="T50" fmla="*/ 871 w 87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71" h="692">
                <a:moveTo>
                  <a:pt x="870" y="691"/>
                </a:moveTo>
                <a:lnTo>
                  <a:pt x="777" y="684"/>
                </a:lnTo>
                <a:lnTo>
                  <a:pt x="733" y="676"/>
                </a:lnTo>
                <a:lnTo>
                  <a:pt x="686" y="664"/>
                </a:lnTo>
                <a:lnTo>
                  <a:pt x="640" y="649"/>
                </a:lnTo>
                <a:lnTo>
                  <a:pt x="596" y="627"/>
                </a:lnTo>
                <a:lnTo>
                  <a:pt x="549" y="598"/>
                </a:lnTo>
                <a:lnTo>
                  <a:pt x="456" y="519"/>
                </a:lnTo>
                <a:lnTo>
                  <a:pt x="365" y="406"/>
                </a:lnTo>
                <a:lnTo>
                  <a:pt x="274" y="270"/>
                </a:lnTo>
                <a:lnTo>
                  <a:pt x="228" y="202"/>
                </a:lnTo>
                <a:lnTo>
                  <a:pt x="182" y="136"/>
                </a:lnTo>
                <a:lnTo>
                  <a:pt x="137" y="80"/>
                </a:lnTo>
                <a:lnTo>
                  <a:pt x="91" y="37"/>
                </a:lnTo>
                <a:lnTo>
                  <a:pt x="44" y="10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86" name="Freeform 21"/>
          <p:cNvSpPr>
            <a:spLocks/>
          </p:cNvSpPr>
          <p:nvPr/>
        </p:nvSpPr>
        <p:spPr bwMode="auto">
          <a:xfrm>
            <a:off x="6383338" y="2797175"/>
            <a:ext cx="461962" cy="1098550"/>
          </a:xfrm>
          <a:custGeom>
            <a:avLst/>
            <a:gdLst>
              <a:gd name="T0" fmla="*/ 0 w 291"/>
              <a:gd name="T1" fmla="*/ 2147483647 h 692"/>
              <a:gd name="T2" fmla="*/ 2147483647 w 291"/>
              <a:gd name="T3" fmla="*/ 2147483647 h 692"/>
              <a:gd name="T4" fmla="*/ 2147483647 w 291"/>
              <a:gd name="T5" fmla="*/ 2147483647 h 692"/>
              <a:gd name="T6" fmla="*/ 2147483647 w 291"/>
              <a:gd name="T7" fmla="*/ 2147483647 h 692"/>
              <a:gd name="T8" fmla="*/ 2147483647 w 291"/>
              <a:gd name="T9" fmla="*/ 2147483647 h 692"/>
              <a:gd name="T10" fmla="*/ 2147483647 w 291"/>
              <a:gd name="T11" fmla="*/ 2147483647 h 692"/>
              <a:gd name="T12" fmla="*/ 2147483647 w 291"/>
              <a:gd name="T13" fmla="*/ 2147483647 h 692"/>
              <a:gd name="T14" fmla="*/ 2147483647 w 291"/>
              <a:gd name="T15" fmla="*/ 2147483647 h 692"/>
              <a:gd name="T16" fmla="*/ 2147483647 w 291"/>
              <a:gd name="T17" fmla="*/ 2147483647 h 692"/>
              <a:gd name="T18" fmla="*/ 2147483647 w 291"/>
              <a:gd name="T19" fmla="*/ 2147483647 h 692"/>
              <a:gd name="T20" fmla="*/ 2147483647 w 291"/>
              <a:gd name="T21" fmla="*/ 2147483647 h 692"/>
              <a:gd name="T22" fmla="*/ 2147483647 w 291"/>
              <a:gd name="T23" fmla="*/ 2147483647 h 692"/>
              <a:gd name="T24" fmla="*/ 2147483647 w 291"/>
              <a:gd name="T25" fmla="*/ 2147483647 h 692"/>
              <a:gd name="T26" fmla="*/ 2147483647 w 291"/>
              <a:gd name="T27" fmla="*/ 2147483647 h 692"/>
              <a:gd name="T28" fmla="*/ 2147483647 w 291"/>
              <a:gd name="T29" fmla="*/ 2147483647 h 692"/>
              <a:gd name="T30" fmla="*/ 2147483647 w 291"/>
              <a:gd name="T31" fmla="*/ 0 h 6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1"/>
              <a:gd name="T49" fmla="*/ 0 h 692"/>
              <a:gd name="T50" fmla="*/ 291 w 291"/>
              <a:gd name="T51" fmla="*/ 692 h 6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1" h="692">
                <a:moveTo>
                  <a:pt x="0" y="691"/>
                </a:moveTo>
                <a:lnTo>
                  <a:pt x="29" y="684"/>
                </a:lnTo>
                <a:lnTo>
                  <a:pt x="44" y="676"/>
                </a:lnTo>
                <a:lnTo>
                  <a:pt x="60" y="664"/>
                </a:lnTo>
                <a:lnTo>
                  <a:pt x="75" y="649"/>
                </a:lnTo>
                <a:lnTo>
                  <a:pt x="90" y="627"/>
                </a:lnTo>
                <a:lnTo>
                  <a:pt x="106" y="598"/>
                </a:lnTo>
                <a:lnTo>
                  <a:pt x="137" y="519"/>
                </a:lnTo>
                <a:lnTo>
                  <a:pt x="168" y="406"/>
                </a:lnTo>
                <a:lnTo>
                  <a:pt x="197" y="270"/>
                </a:lnTo>
                <a:lnTo>
                  <a:pt x="212" y="202"/>
                </a:lnTo>
                <a:lnTo>
                  <a:pt x="228" y="136"/>
                </a:lnTo>
                <a:lnTo>
                  <a:pt x="243" y="80"/>
                </a:lnTo>
                <a:lnTo>
                  <a:pt x="259" y="37"/>
                </a:lnTo>
                <a:lnTo>
                  <a:pt x="274" y="10"/>
                </a:lnTo>
                <a:lnTo>
                  <a:pt x="290" y="0"/>
                </a:lnTo>
              </a:path>
            </a:pathLst>
          </a:custGeom>
          <a:noFill/>
          <a:ln w="254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87" name="Freeform 22"/>
          <p:cNvSpPr>
            <a:spLocks/>
          </p:cNvSpPr>
          <p:nvPr/>
        </p:nvSpPr>
        <p:spPr bwMode="auto">
          <a:xfrm>
            <a:off x="1295400" y="5113338"/>
            <a:ext cx="990600" cy="463550"/>
          </a:xfrm>
          <a:custGeom>
            <a:avLst/>
            <a:gdLst>
              <a:gd name="T0" fmla="*/ 0 w 655"/>
              <a:gd name="T1" fmla="*/ 2147483647 h 292"/>
              <a:gd name="T2" fmla="*/ 2147483647 w 655"/>
              <a:gd name="T3" fmla="*/ 2147483647 h 292"/>
              <a:gd name="T4" fmla="*/ 2147483647 w 655"/>
              <a:gd name="T5" fmla="*/ 0 h 292"/>
              <a:gd name="T6" fmla="*/ 0 w 655"/>
              <a:gd name="T7" fmla="*/ 0 h 292"/>
              <a:gd name="T8" fmla="*/ 0 w 655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5"/>
              <a:gd name="T16" fmla="*/ 0 h 292"/>
              <a:gd name="T17" fmla="*/ 655 w 655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5" h="292">
                <a:moveTo>
                  <a:pt x="0" y="291"/>
                </a:moveTo>
                <a:lnTo>
                  <a:pt x="654" y="291"/>
                </a:lnTo>
                <a:lnTo>
                  <a:pt x="654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88" name="Line 23"/>
          <p:cNvSpPr>
            <a:spLocks noChangeShapeType="1"/>
          </p:cNvSpPr>
          <p:nvPr/>
        </p:nvSpPr>
        <p:spPr bwMode="auto">
          <a:xfrm>
            <a:off x="1981200" y="512286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89" name="Line 24"/>
          <p:cNvSpPr>
            <a:spLocks noChangeShapeType="1"/>
          </p:cNvSpPr>
          <p:nvPr/>
        </p:nvSpPr>
        <p:spPr bwMode="auto">
          <a:xfrm flipV="1">
            <a:off x="2286000" y="5351463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90" name="Freeform 25"/>
          <p:cNvSpPr>
            <a:spLocks/>
          </p:cNvSpPr>
          <p:nvPr/>
        </p:nvSpPr>
        <p:spPr bwMode="auto">
          <a:xfrm>
            <a:off x="4267200" y="5113338"/>
            <a:ext cx="609600" cy="457200"/>
          </a:xfrm>
          <a:custGeom>
            <a:avLst/>
            <a:gdLst>
              <a:gd name="T0" fmla="*/ 0 w 288"/>
              <a:gd name="T1" fmla="*/ 2147483647 h 292"/>
              <a:gd name="T2" fmla="*/ 2147483647 w 288"/>
              <a:gd name="T3" fmla="*/ 2147483647 h 292"/>
              <a:gd name="T4" fmla="*/ 2147483647 w 288"/>
              <a:gd name="T5" fmla="*/ 0 h 292"/>
              <a:gd name="T6" fmla="*/ 0 w 288"/>
              <a:gd name="T7" fmla="*/ 0 h 292"/>
              <a:gd name="T8" fmla="*/ 0 w 288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"/>
              <a:gd name="T16" fmla="*/ 0 h 292"/>
              <a:gd name="T17" fmla="*/ 288 w 288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" h="292">
                <a:moveTo>
                  <a:pt x="0" y="291"/>
                </a:moveTo>
                <a:lnTo>
                  <a:pt x="287" y="291"/>
                </a:lnTo>
                <a:lnTo>
                  <a:pt x="287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91" name="Freeform 26"/>
          <p:cNvSpPr>
            <a:spLocks/>
          </p:cNvSpPr>
          <p:nvPr/>
        </p:nvSpPr>
        <p:spPr bwMode="auto">
          <a:xfrm>
            <a:off x="6705600" y="5113338"/>
            <a:ext cx="762000" cy="457200"/>
          </a:xfrm>
          <a:custGeom>
            <a:avLst/>
            <a:gdLst>
              <a:gd name="T0" fmla="*/ 0 w 653"/>
              <a:gd name="T1" fmla="*/ 2147483647 h 292"/>
              <a:gd name="T2" fmla="*/ 2147483647 w 653"/>
              <a:gd name="T3" fmla="*/ 2147483647 h 292"/>
              <a:gd name="T4" fmla="*/ 2147483647 w 653"/>
              <a:gd name="T5" fmla="*/ 0 h 292"/>
              <a:gd name="T6" fmla="*/ 0 w 653"/>
              <a:gd name="T7" fmla="*/ 0 h 292"/>
              <a:gd name="T8" fmla="*/ 0 w 653"/>
              <a:gd name="T9" fmla="*/ 2147483647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3"/>
              <a:gd name="T16" fmla="*/ 0 h 292"/>
              <a:gd name="T17" fmla="*/ 653 w 653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3" h="292">
                <a:moveTo>
                  <a:pt x="0" y="291"/>
                </a:moveTo>
                <a:lnTo>
                  <a:pt x="652" y="291"/>
                </a:lnTo>
                <a:lnTo>
                  <a:pt x="652" y="0"/>
                </a:lnTo>
                <a:lnTo>
                  <a:pt x="0" y="0"/>
                </a:lnTo>
                <a:lnTo>
                  <a:pt x="0" y="291"/>
                </a:lnTo>
              </a:path>
            </a:pathLst>
          </a:custGeom>
          <a:noFill/>
          <a:ln w="2857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3692" name="Line 27"/>
          <p:cNvSpPr>
            <a:spLocks noChangeShapeType="1"/>
          </p:cNvSpPr>
          <p:nvPr/>
        </p:nvSpPr>
        <p:spPr bwMode="auto">
          <a:xfrm>
            <a:off x="6934200" y="5105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93" name="Line 28"/>
          <p:cNvSpPr>
            <a:spLocks noChangeShapeType="1"/>
          </p:cNvSpPr>
          <p:nvPr/>
        </p:nvSpPr>
        <p:spPr bwMode="auto">
          <a:xfrm>
            <a:off x="685800" y="53514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94" name="Line 29"/>
          <p:cNvSpPr>
            <a:spLocks noChangeShapeType="1"/>
          </p:cNvSpPr>
          <p:nvPr/>
        </p:nvSpPr>
        <p:spPr bwMode="auto">
          <a:xfrm flipH="1">
            <a:off x="6400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95" name="Line 30"/>
          <p:cNvSpPr>
            <a:spLocks noChangeShapeType="1"/>
          </p:cNvSpPr>
          <p:nvPr/>
        </p:nvSpPr>
        <p:spPr bwMode="auto">
          <a:xfrm>
            <a:off x="3657600" y="533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96" name="Line 31"/>
          <p:cNvSpPr>
            <a:spLocks noChangeShapeType="1"/>
          </p:cNvSpPr>
          <p:nvPr/>
        </p:nvSpPr>
        <p:spPr bwMode="auto">
          <a:xfrm flipV="1">
            <a:off x="4876800" y="5341938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97" name="Line 32"/>
          <p:cNvSpPr>
            <a:spLocks noChangeShapeType="1"/>
          </p:cNvSpPr>
          <p:nvPr/>
        </p:nvSpPr>
        <p:spPr bwMode="auto">
          <a:xfrm flipV="1">
            <a:off x="7467600" y="5334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98" name="Line 33"/>
          <p:cNvSpPr>
            <a:spLocks noChangeShapeType="1"/>
          </p:cNvSpPr>
          <p:nvPr/>
        </p:nvSpPr>
        <p:spPr bwMode="auto">
          <a:xfrm flipV="1">
            <a:off x="6400800" y="5341938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699" name="Line 34"/>
          <p:cNvSpPr>
            <a:spLocks noChangeShapeType="1"/>
          </p:cNvSpPr>
          <p:nvPr/>
        </p:nvSpPr>
        <p:spPr bwMode="auto">
          <a:xfrm>
            <a:off x="4572000" y="5113338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0" name="Line 35"/>
          <p:cNvSpPr>
            <a:spLocks noChangeShapeType="1"/>
          </p:cNvSpPr>
          <p:nvPr/>
        </p:nvSpPr>
        <p:spPr bwMode="auto">
          <a:xfrm>
            <a:off x="7467600" y="3513138"/>
            <a:ext cx="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1" name="Line 36"/>
          <p:cNvSpPr>
            <a:spLocks noChangeShapeType="1"/>
          </p:cNvSpPr>
          <p:nvPr/>
        </p:nvSpPr>
        <p:spPr bwMode="auto">
          <a:xfrm flipH="1">
            <a:off x="83058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2" name="Line 37"/>
          <p:cNvSpPr>
            <a:spLocks noChangeShapeType="1"/>
          </p:cNvSpPr>
          <p:nvPr/>
        </p:nvSpPr>
        <p:spPr bwMode="auto">
          <a:xfrm flipH="1">
            <a:off x="54864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3" name="Line 38"/>
          <p:cNvSpPr>
            <a:spLocks noChangeShapeType="1"/>
          </p:cNvSpPr>
          <p:nvPr/>
        </p:nvSpPr>
        <p:spPr bwMode="auto">
          <a:xfrm flipH="1">
            <a:off x="3657600" y="5189538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4" name="Line 39"/>
          <p:cNvSpPr>
            <a:spLocks noChangeShapeType="1"/>
          </p:cNvSpPr>
          <p:nvPr/>
        </p:nvSpPr>
        <p:spPr bwMode="auto">
          <a:xfrm flipH="1">
            <a:off x="2590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5" name="Line 40"/>
          <p:cNvSpPr>
            <a:spLocks noChangeShapeType="1"/>
          </p:cNvSpPr>
          <p:nvPr/>
        </p:nvSpPr>
        <p:spPr bwMode="auto">
          <a:xfrm flipH="1">
            <a:off x="685800" y="51990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6" name="Line 41"/>
          <p:cNvSpPr>
            <a:spLocks noChangeShapeType="1"/>
          </p:cNvSpPr>
          <p:nvPr/>
        </p:nvSpPr>
        <p:spPr bwMode="auto">
          <a:xfrm>
            <a:off x="3505200" y="3970338"/>
            <a:ext cx="19399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7" name="Line 42"/>
          <p:cNvSpPr>
            <a:spLocks noChangeShapeType="1"/>
          </p:cNvSpPr>
          <p:nvPr/>
        </p:nvSpPr>
        <p:spPr bwMode="auto">
          <a:xfrm>
            <a:off x="6248400" y="3970338"/>
            <a:ext cx="2057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3708" name="Text Box 43"/>
          <p:cNvSpPr txBox="1">
            <a:spLocks noChangeArrowheads="1"/>
          </p:cNvSpPr>
          <p:nvPr/>
        </p:nvSpPr>
        <p:spPr bwMode="auto">
          <a:xfrm>
            <a:off x="9144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3709" name="Text Box 44"/>
          <p:cNvSpPr txBox="1">
            <a:spLocks noChangeArrowheads="1"/>
          </p:cNvSpPr>
          <p:nvPr/>
        </p:nvSpPr>
        <p:spPr bwMode="auto">
          <a:xfrm>
            <a:off x="1600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3710" name="Text Box 45"/>
          <p:cNvSpPr txBox="1">
            <a:spLocks noChangeArrowheads="1"/>
          </p:cNvSpPr>
          <p:nvPr/>
        </p:nvSpPr>
        <p:spPr bwMode="auto">
          <a:xfrm>
            <a:off x="1981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3711" name="Text Box 46"/>
          <p:cNvSpPr txBox="1">
            <a:spLocks noChangeArrowheads="1"/>
          </p:cNvSpPr>
          <p:nvPr/>
        </p:nvSpPr>
        <p:spPr bwMode="auto">
          <a:xfrm>
            <a:off x="3886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3712" name="Text Box 47"/>
          <p:cNvSpPr txBox="1">
            <a:spLocks noChangeArrowheads="1"/>
          </p:cNvSpPr>
          <p:nvPr/>
        </p:nvSpPr>
        <p:spPr bwMode="auto">
          <a:xfrm>
            <a:off x="4267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3713" name="Text Box 48"/>
          <p:cNvSpPr txBox="1">
            <a:spLocks noChangeArrowheads="1"/>
          </p:cNvSpPr>
          <p:nvPr/>
        </p:nvSpPr>
        <p:spPr bwMode="auto">
          <a:xfrm>
            <a:off x="4648200" y="41989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3714" name="Text Box 49"/>
          <p:cNvSpPr txBox="1">
            <a:spLocks noChangeArrowheads="1"/>
          </p:cNvSpPr>
          <p:nvPr/>
        </p:nvSpPr>
        <p:spPr bwMode="auto">
          <a:xfrm>
            <a:off x="64008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Q</a:t>
            </a:r>
            <a:r>
              <a:rPr lang="en-US" sz="2000" b="1" baseline="-250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13715" name="Text Box 50"/>
          <p:cNvSpPr txBox="1">
            <a:spLocks noChangeArrowheads="1"/>
          </p:cNvSpPr>
          <p:nvPr/>
        </p:nvSpPr>
        <p:spPr bwMode="auto">
          <a:xfrm>
            <a:off x="68580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Q</a:t>
            </a:r>
            <a:r>
              <a:rPr lang="en-US" sz="2000" b="1" baseline="-250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3716" name="Text Box 51"/>
          <p:cNvSpPr txBox="1">
            <a:spLocks noChangeArrowheads="1"/>
          </p:cNvSpPr>
          <p:nvPr/>
        </p:nvSpPr>
        <p:spPr bwMode="auto">
          <a:xfrm>
            <a:off x="7315200" y="4122738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1"/>
                </a:solidFill>
              </a:rPr>
              <a:t>Q</a:t>
            </a:r>
            <a:r>
              <a:rPr lang="en-US" sz="2000" b="1" baseline="-25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13717" name="TextBox 53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467383C9-ABD7-4FDC-8FDD-FFD0F1CA8B33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2560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56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620000" cy="685800"/>
          </a:xfrm>
        </p:spPr>
        <p:txBody>
          <a:bodyPr/>
          <a:lstStyle/>
          <a:p>
            <a:pPr defTabSz="914400" eaLnBrk="1" hangingPunct="1"/>
            <a:r>
              <a:rPr lang="en-US" smtClean="0"/>
              <a:t>Boxplot Example</a:t>
            </a:r>
          </a:p>
        </p:txBody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458200" cy="4356100"/>
          </a:xfrm>
        </p:spPr>
        <p:txBody>
          <a:bodyPr>
            <a:spAutoFit/>
          </a:bodyPr>
          <a:lstStyle/>
          <a:p>
            <a:pPr marL="342900" indent="-342900" defTabSz="914400" eaLnBrk="1" hangingPunct="1"/>
            <a:r>
              <a:rPr lang="en-US" smtClean="0"/>
              <a:t>Below is a Boxplot for the following data:</a:t>
            </a:r>
          </a:p>
          <a:p>
            <a:pPr marL="342900" indent="-342900" defTabSz="914400" eaLnBrk="1" hangingPunct="1">
              <a:buFont typeface="Wingdings" pitchFamily="2" charset="2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 0    2     2      2     3     3     4     5     5    9    27</a:t>
            </a:r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>
              <a:lnSpc>
                <a:spcPct val="80000"/>
              </a:lnSpc>
            </a:pPr>
            <a:endParaRPr lang="en-US" smtClean="0"/>
          </a:p>
          <a:p>
            <a:pPr marL="342900" indent="-342900" defTabSz="914400" eaLnBrk="1" hangingPunct="1"/>
            <a:endParaRPr lang="en-US" sz="1400" smtClean="0"/>
          </a:p>
          <a:p>
            <a:pPr marL="342900" indent="-342900" defTabSz="914400" eaLnBrk="1" hangingPunct="1"/>
            <a:r>
              <a:rPr lang="en-US" smtClean="0"/>
              <a:t>The data are right skewed, as the plot depicts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914400" y="3657600"/>
          <a:ext cx="7086600" cy="236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Drawing" r:id="rId3" imgW="8450280" imgH="3425040" progId="">
                  <p:embed/>
                </p:oleObj>
              </mc:Choice>
              <mc:Fallback>
                <p:oleObj name="Drawing" r:id="rId3" imgW="8450280" imgH="3425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7086600" cy="236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5"/>
          <p:cNvSpPr txBox="1">
            <a:spLocks noChangeArrowheads="1"/>
          </p:cNvSpPr>
          <p:nvPr/>
        </p:nvSpPr>
        <p:spPr bwMode="auto">
          <a:xfrm>
            <a:off x="1600200" y="50292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</a:rPr>
              <a:t>0   2  3   5                                                              27</a:t>
            </a:r>
          </a:p>
        </p:txBody>
      </p:sp>
      <p:sp>
        <p:nvSpPr>
          <p:cNvPr id="25610" name="Rectangle 6"/>
          <p:cNvSpPr>
            <a:spLocks noChangeArrowheads="1"/>
          </p:cNvSpPr>
          <p:nvPr/>
        </p:nvSpPr>
        <p:spPr bwMode="auto">
          <a:xfrm>
            <a:off x="609600" y="27432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X</a:t>
            </a:r>
            <a:r>
              <a:rPr lang="en-US" b="1" baseline="-25000">
                <a:solidFill>
                  <a:srgbClr val="0000FF"/>
                </a:solidFill>
              </a:rPr>
              <a:t>smallest</a:t>
            </a:r>
            <a:r>
              <a:rPr lang="en-US" b="1">
                <a:solidFill>
                  <a:srgbClr val="0000FF"/>
                </a:solidFill>
              </a:rPr>
              <a:t>    Q</a:t>
            </a:r>
            <a:r>
              <a:rPr lang="en-US" b="1" baseline="-25000">
                <a:solidFill>
                  <a:srgbClr val="0000FF"/>
                </a:solidFill>
              </a:rPr>
              <a:t>1</a:t>
            </a:r>
            <a:r>
              <a:rPr lang="en-US" b="1">
                <a:solidFill>
                  <a:srgbClr val="0000FF"/>
                </a:solidFill>
              </a:rPr>
              <a:t>                    Q</a:t>
            </a:r>
            <a:r>
              <a:rPr lang="en-US" b="1" baseline="-25000">
                <a:solidFill>
                  <a:srgbClr val="0000FF"/>
                </a:solidFill>
              </a:rPr>
              <a:t>2</a:t>
            </a:r>
            <a:r>
              <a:rPr lang="en-US" b="1">
                <a:solidFill>
                  <a:srgbClr val="0000FF"/>
                </a:solidFill>
              </a:rPr>
              <a:t>                    Q</a:t>
            </a:r>
            <a:r>
              <a:rPr lang="en-US" b="1" baseline="-25000">
                <a:solidFill>
                  <a:srgbClr val="0000FF"/>
                </a:solidFill>
              </a:rPr>
              <a:t>3 </a:t>
            </a:r>
            <a:r>
              <a:rPr lang="en-US" b="1">
                <a:solidFill>
                  <a:srgbClr val="0000FF"/>
                </a:solidFill>
              </a:rPr>
              <a:t>        X</a:t>
            </a:r>
            <a:r>
              <a:rPr lang="en-US" b="1" baseline="-25000">
                <a:solidFill>
                  <a:srgbClr val="0000FF"/>
                </a:solidFill>
              </a:rPr>
              <a:t>largest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5611" name="Oval 7"/>
          <p:cNvSpPr>
            <a:spLocks noChangeArrowheads="1"/>
          </p:cNvSpPr>
          <p:nvPr/>
        </p:nvSpPr>
        <p:spPr bwMode="auto">
          <a:xfrm>
            <a:off x="6858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2" name="Oval 8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3" name="Oval 9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4" name="Oval 10"/>
          <p:cNvSpPr>
            <a:spLocks noChangeArrowheads="1"/>
          </p:cNvSpPr>
          <p:nvPr/>
        </p:nvSpPr>
        <p:spPr bwMode="auto">
          <a:xfrm>
            <a:off x="6172200" y="3200400"/>
            <a:ext cx="5334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5" name="Oval 11"/>
          <p:cNvSpPr>
            <a:spLocks noChangeArrowheads="1"/>
          </p:cNvSpPr>
          <p:nvPr/>
        </p:nvSpPr>
        <p:spPr bwMode="auto">
          <a:xfrm>
            <a:off x="7391400" y="3200400"/>
            <a:ext cx="685800" cy="533400"/>
          </a:xfrm>
          <a:prstGeom prst="ellipse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16" name="TextBox 13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1A12456E-CA1F-4871-9B75-D86650A66CD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057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Mean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4800600"/>
          </a:xfrm>
        </p:spPr>
        <p:txBody>
          <a:bodyPr/>
          <a:lstStyle/>
          <a:p>
            <a:pPr eaLnBrk="1" hangingPunct="1"/>
            <a:r>
              <a:rPr lang="en-US" sz="2400" smtClean="0"/>
              <a:t>The most common measure of central tendency</a:t>
            </a:r>
          </a:p>
          <a:p>
            <a:pPr eaLnBrk="1" hangingPunct="1"/>
            <a:r>
              <a:rPr lang="en-US" sz="2400" smtClean="0"/>
              <a:t>Mean = sum of values divided by the number of values</a:t>
            </a:r>
          </a:p>
          <a:p>
            <a:pPr eaLnBrk="1" hangingPunct="1"/>
            <a:r>
              <a:rPr lang="en-US" sz="2400" smtClean="0"/>
              <a:t>Affected by extreme values (outliers)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See example Geometric Mean</a:t>
            </a:r>
          </a:p>
        </p:txBody>
      </p:sp>
      <p:sp>
        <p:nvSpPr>
          <p:cNvPr id="2060" name="Text Box 4"/>
          <p:cNvSpPr txBox="1">
            <a:spLocks noChangeArrowheads="1"/>
          </p:cNvSpPr>
          <p:nvPr/>
        </p:nvSpPr>
        <p:spPr bwMode="auto">
          <a:xfrm>
            <a:off x="7467600" y="120332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  <p:sp>
        <p:nvSpPr>
          <p:cNvPr id="2061" name="AutoShape 5"/>
          <p:cNvSpPr>
            <a:spLocks noChangeArrowheads="1"/>
          </p:cNvSpPr>
          <p:nvPr/>
        </p:nvSpPr>
        <p:spPr bwMode="auto">
          <a:xfrm rot="-5400000">
            <a:off x="59055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2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11  12  13  14  15  16  17  18  19 20</a:t>
            </a:r>
          </a:p>
        </p:txBody>
      </p:sp>
      <p:sp>
        <p:nvSpPr>
          <p:cNvPr id="2063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64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5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6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7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8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69" name="AutoShape 14"/>
          <p:cNvSpPr>
            <a:spLocks noChangeArrowheads="1"/>
          </p:cNvSpPr>
          <p:nvPr/>
        </p:nvSpPr>
        <p:spPr bwMode="auto">
          <a:xfrm rot="-5400000">
            <a:off x="1257300" y="4305300"/>
            <a:ext cx="609600" cy="228600"/>
          </a:xfrm>
          <a:prstGeom prst="rightArrow">
            <a:avLst>
              <a:gd name="adj1" fmla="val 50000"/>
              <a:gd name="adj2" fmla="val 6716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70" name="Rectangle 15"/>
          <p:cNvSpPr>
            <a:spLocks noChangeArrowheads="1"/>
          </p:cNvSpPr>
          <p:nvPr/>
        </p:nvSpPr>
        <p:spPr bwMode="auto">
          <a:xfrm>
            <a:off x="1447800" y="4800600"/>
            <a:ext cx="17526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Mean = 13</a:t>
            </a:r>
          </a:p>
        </p:txBody>
      </p:sp>
      <p:sp>
        <p:nvSpPr>
          <p:cNvPr id="2071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  11  12  13  14  15  16  17  18  19 20</a:t>
            </a:r>
          </a:p>
        </p:txBody>
      </p:sp>
      <p:sp>
        <p:nvSpPr>
          <p:cNvPr id="2072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073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74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75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76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77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78" name="Rectangle 24"/>
          <p:cNvSpPr>
            <a:spLocks noChangeArrowheads="1"/>
          </p:cNvSpPr>
          <p:nvPr/>
        </p:nvSpPr>
        <p:spPr bwMode="auto">
          <a:xfrm>
            <a:off x="6019800" y="4800600"/>
            <a:ext cx="16764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Mean = 14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81000" y="5334000"/>
          <a:ext cx="34940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1879600" imgH="393700" progId="">
                  <p:embed/>
                </p:oleObj>
              </mc:Choice>
              <mc:Fallback>
                <p:oleObj name="Equation" r:id="rId3" imgW="1879600" imgH="3937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0"/>
                        <a:ext cx="349408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953000" y="5334000"/>
          <a:ext cx="35417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1905000" imgH="393700" progId="">
                  <p:embed/>
                </p:oleObj>
              </mc:Choice>
              <mc:Fallback>
                <p:oleObj name="Equation" r:id="rId5" imgW="1905000" imgH="3937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334000"/>
                        <a:ext cx="354171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79" name="Straight Connector 3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80" name="Straight Connector 3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81" name="TextBox 29"/>
          <p:cNvSpPr txBox="1">
            <a:spLocks noChangeArrowheads="1"/>
          </p:cNvSpPr>
          <p:nvPr/>
        </p:nvSpPr>
        <p:spPr bwMode="auto">
          <a:xfrm>
            <a:off x="7620000" y="762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3AA40322-A48F-4E9F-AF67-154F6F7482E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1673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381000"/>
            <a:ext cx="7383462" cy="990600"/>
          </a:xfrm>
        </p:spPr>
        <p:txBody>
          <a:bodyPr/>
          <a:lstStyle/>
          <a:p>
            <a:pPr eaLnBrk="1" hangingPunct="1"/>
            <a:r>
              <a:rPr lang="en-US" smtClean="0"/>
              <a:t>Numerical Descriptive Measures for a Population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Descriptive statistics discussed previously described a </a:t>
            </a:r>
            <a:r>
              <a:rPr lang="en-US" i="1" smtClean="0">
                <a:latin typeface="Times New Roman" pitchFamily="18" charset="0"/>
              </a:rPr>
              <a:t>sample</a:t>
            </a:r>
            <a:r>
              <a:rPr lang="en-US" smtClean="0">
                <a:latin typeface="Times New Roman" pitchFamily="18" charset="0"/>
              </a:rPr>
              <a:t>, not the </a:t>
            </a:r>
            <a:r>
              <a:rPr lang="en-US" i="1" smtClean="0">
                <a:latin typeface="Times New Roman" pitchFamily="18" charset="0"/>
              </a:rPr>
              <a:t>population</a:t>
            </a:r>
            <a:r>
              <a:rPr lang="en-US" smtClean="0">
                <a:latin typeface="Times New Roman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Summary measures describing a population, called </a:t>
            </a:r>
            <a:r>
              <a:rPr lang="en-US" b="1" smtClean="0">
                <a:latin typeface="Times New Roman" pitchFamily="18" charset="0"/>
              </a:rPr>
              <a:t>parameters</a:t>
            </a:r>
            <a:r>
              <a:rPr lang="en-US" smtClean="0">
                <a:latin typeface="Times New Roman" pitchFamily="18" charset="0"/>
              </a:rPr>
              <a:t>, are denoted with </a:t>
            </a:r>
            <a:r>
              <a:rPr lang="en-US" b="1" smtClean="0">
                <a:latin typeface="Times New Roman" pitchFamily="18" charset="0"/>
              </a:rPr>
              <a:t>Greek letters</a:t>
            </a:r>
            <a:r>
              <a:rPr lang="en-US" smtClean="0">
                <a:latin typeface="Times New Roman" pitchFamily="18" charset="0"/>
              </a:rPr>
              <a:t>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Important population parameters are the population mean, variance, and standard deviation.</a:t>
            </a:r>
          </a:p>
        </p:txBody>
      </p:sp>
      <p:sp>
        <p:nvSpPr>
          <p:cNvPr id="116741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485209E-966F-4D9B-8962-AC308048C347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639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Numerical Descriptive Measures </a:t>
            </a:r>
            <a:br>
              <a:rPr lang="en-US" sz="3600" smtClean="0"/>
            </a:br>
            <a:r>
              <a:rPr lang="en-US" sz="3600" smtClean="0"/>
              <a:t>for a Population:  The mean </a:t>
            </a:r>
            <a:r>
              <a:rPr lang="en-US" sz="3600" smtClean="0">
                <a:cs typeface="Arial" charset="0"/>
              </a:rPr>
              <a:t>µ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8077200" cy="129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The </a:t>
            </a:r>
            <a:r>
              <a:rPr lang="en-US" smtClean="0">
                <a:solidFill>
                  <a:schemeClr val="folHlink"/>
                </a:solidFill>
              </a:rPr>
              <a:t>population mean</a:t>
            </a:r>
            <a:r>
              <a:rPr lang="en-US" smtClean="0"/>
              <a:t> is the sum of the values in the population divided by the population size, N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2133600" y="3352800"/>
          <a:ext cx="494347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1917700" imgH="609600" progId="">
                  <p:embed/>
                </p:oleObj>
              </mc:Choice>
              <mc:Fallback>
                <p:oleObj name="Equation" r:id="rId3" imgW="1917700" imgH="609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52800"/>
                        <a:ext cx="4943475" cy="1570038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5"/>
          <p:cNvSpPr txBox="1">
            <a:spLocks noChangeArrowheads="1"/>
          </p:cNvSpPr>
          <p:nvPr/>
        </p:nvSpPr>
        <p:spPr bwMode="auto">
          <a:xfrm>
            <a:off x="2667000" y="5105400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μ</a:t>
            </a:r>
            <a:r>
              <a:rPr lang="en-US" sz="2000"/>
              <a:t> = population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population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sp>
        <p:nvSpPr>
          <p:cNvPr id="16394" name="Text Box 6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16395" name="TextBox 9"/>
          <p:cNvSpPr txBox="1">
            <a:spLocks noChangeArrowheads="1"/>
          </p:cNvSpPr>
          <p:nvPr/>
        </p:nvSpPr>
        <p:spPr bwMode="auto">
          <a:xfrm>
            <a:off x="7620000" y="11430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CF9FB8E3-D919-4874-8B3A-C3AD9909930F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741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Average of squared deviations of values from the mean</a:t>
            </a:r>
          </a:p>
          <a:p>
            <a:pPr lvl="1" eaLnBrk="1" hangingPunct="1">
              <a:lnSpc>
                <a:spcPct val="120000"/>
              </a:lnSpc>
            </a:pPr>
            <a:endParaRPr lang="en-US" b="1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mtClean="0">
                <a:solidFill>
                  <a:schemeClr val="folHlink"/>
                </a:solidFill>
              </a:rPr>
              <a:t>Population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variance: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Numerical Descriptive Measures For A Population:  The Variance </a:t>
            </a:r>
            <a:r>
              <a:rPr lang="el-GR" sz="3600" smtClean="0">
                <a:cs typeface="Arial" charset="0"/>
              </a:rPr>
              <a:t>σ</a:t>
            </a:r>
            <a:r>
              <a:rPr lang="en-US" sz="3600" baseline="30000" smtClean="0">
                <a:cs typeface="Arial" charset="0"/>
              </a:rPr>
              <a:t>2</a:t>
            </a:r>
            <a:endParaRPr lang="el-GR" sz="3600" baseline="30000" smtClean="0">
              <a:cs typeface="Arial" charset="0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724400" y="2971800"/>
          <a:ext cx="2846388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1104900" imgH="609600" progId="">
                  <p:embed/>
                </p:oleObj>
              </mc:Choice>
              <mc:Fallback>
                <p:oleObj name="Equation" r:id="rId3" imgW="1104900" imgH="609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971800"/>
                        <a:ext cx="2846388" cy="1570038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1447800" y="5029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Where</a:t>
            </a:r>
            <a:r>
              <a:rPr lang="en-US"/>
              <a:t> 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2590800" y="5089525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μ</a:t>
            </a:r>
            <a:r>
              <a:rPr lang="en-US" sz="2000"/>
              <a:t>  = population mean</a:t>
            </a:r>
          </a:p>
          <a:p>
            <a:pPr>
              <a:spcBef>
                <a:spcPct val="50000"/>
              </a:spcBef>
            </a:pPr>
            <a:r>
              <a:rPr lang="en-US" sz="2000"/>
              <a:t>N = population size</a:t>
            </a:r>
          </a:p>
          <a:p>
            <a:pPr>
              <a:spcBef>
                <a:spcPct val="50000"/>
              </a:spcBef>
            </a:pPr>
            <a:r>
              <a:rPr lang="en-US" sz="2000"/>
              <a:t>X</a:t>
            </a:r>
            <a:r>
              <a:rPr lang="en-US" sz="2000" baseline="-25000"/>
              <a:t>i</a:t>
            </a:r>
            <a:r>
              <a:rPr lang="en-US" sz="2000"/>
              <a:t> = i</a:t>
            </a:r>
            <a:r>
              <a:rPr lang="en-US" sz="2000" baseline="30000"/>
              <a:t>th</a:t>
            </a:r>
            <a:r>
              <a:rPr lang="en-US" sz="2000"/>
              <a:t> value of the variable X</a:t>
            </a:r>
          </a:p>
        </p:txBody>
      </p:sp>
      <p:sp>
        <p:nvSpPr>
          <p:cNvPr id="17419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A464122-E7E5-4BEC-90F9-E645AAF113F7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843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848600" cy="990600"/>
          </a:xfrm>
        </p:spPr>
        <p:txBody>
          <a:bodyPr/>
          <a:lstStyle/>
          <a:p>
            <a:pPr eaLnBrk="1" hangingPunct="1"/>
            <a:r>
              <a:rPr lang="en-US" sz="3200" smtClean="0"/>
              <a:t>Numerical Descriptive Measures For A Population:  The Standard Deviation </a:t>
            </a:r>
            <a:r>
              <a:rPr lang="el-GR" sz="3200" smtClean="0">
                <a:cs typeface="Arial" charset="0"/>
              </a:rPr>
              <a:t>σ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532313"/>
          </a:xfrm>
        </p:spPr>
        <p:txBody>
          <a:bodyPr/>
          <a:lstStyle/>
          <a:p>
            <a:pPr eaLnBrk="1" hangingPunct="1"/>
            <a:r>
              <a:rPr lang="en-US" smtClean="0"/>
              <a:t>Most commonly used measure of variation</a:t>
            </a:r>
          </a:p>
          <a:p>
            <a:pPr eaLnBrk="1" hangingPunct="1"/>
            <a:r>
              <a:rPr lang="en-US" smtClean="0"/>
              <a:t>Shows variation about the mean</a:t>
            </a:r>
          </a:p>
          <a:p>
            <a:pPr eaLnBrk="1" hangingPunct="1"/>
            <a:r>
              <a:rPr lang="en-US" smtClean="0"/>
              <a:t>Is the square root of the population variance</a:t>
            </a:r>
          </a:p>
          <a:p>
            <a:pPr eaLnBrk="1" hangingPunct="1"/>
            <a:r>
              <a:rPr lang="en-US" smtClean="0"/>
              <a:t>Has the </a:t>
            </a:r>
            <a:r>
              <a:rPr lang="en-US" smtClean="0">
                <a:solidFill>
                  <a:schemeClr val="hlink"/>
                </a:solidFill>
              </a:rPr>
              <a:t>same units as the original data</a:t>
            </a:r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eaLnBrk="1" hangingPunct="1"/>
            <a:endParaRPr lang="en-US" sz="1400" smtClean="0"/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Population</a:t>
            </a:r>
            <a:r>
              <a:rPr lang="en-US" smtClean="0"/>
              <a:t> </a:t>
            </a:r>
            <a:r>
              <a:rPr lang="en-US" smtClean="0">
                <a:solidFill>
                  <a:schemeClr val="folHlink"/>
                </a:solidFill>
              </a:rPr>
              <a:t>standard deviation: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562600" y="4267200"/>
          <a:ext cx="29384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1155700" imgH="660400" progId="">
                  <p:embed/>
                </p:oleObj>
              </mc:Choice>
              <mc:Fallback>
                <p:oleObj name="Equation" r:id="rId3" imgW="1155700" imgH="660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267200"/>
                        <a:ext cx="2938463" cy="1679575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D7175F28-A4D5-45BA-8877-40585D9AF47F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9477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94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statistics versus population parameters</a:t>
            </a:r>
          </a:p>
        </p:txBody>
      </p:sp>
      <p:graphicFrame>
        <p:nvGraphicFramePr>
          <p:cNvPr id="201731" name="Group 3"/>
          <p:cNvGraphicFramePr>
            <a:graphicFrameLocks noGrp="1"/>
          </p:cNvGraphicFramePr>
          <p:nvPr>
            <p:ph idx="1"/>
          </p:nvPr>
        </p:nvGraphicFramePr>
        <p:xfrm>
          <a:off x="1447800" y="2209800"/>
          <a:ext cx="6629400" cy="3657600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Population 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Sample Statistic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Standard Deviation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501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6629400" y="3276600"/>
          <a:ext cx="48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3" imgW="177569" imgH="202936" progId="">
                  <p:embed/>
                </p:oleObj>
              </mc:Choice>
              <mc:Fallback>
                <p:oleObj name="Equation" r:id="rId3" imgW="177569" imgH="202936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0"/>
                        <a:ext cx="4826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2" name="Rectangle 2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643688" y="4267200"/>
          <a:ext cx="428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5" imgW="190417" imgH="203112" progId="">
                  <p:embed/>
                </p:oleObj>
              </mc:Choice>
              <mc:Fallback>
                <p:oleObj name="Equation" r:id="rId5" imgW="190417" imgH="203112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267200"/>
                        <a:ext cx="4286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3" name="Rectangle 29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629400" y="5181600"/>
          <a:ext cx="3000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7" imgW="139579" imgH="177646" progId="">
                  <p:embed/>
                </p:oleObj>
              </mc:Choice>
              <mc:Fallback>
                <p:oleObj name="Equation" r:id="rId7" imgW="139579" imgH="177646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3000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4" name="Rectangle 3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4343400" y="3429000"/>
          <a:ext cx="3587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9" imgW="152268" imgH="164957" progId="">
                  <p:embed/>
                </p:oleObj>
              </mc:Choice>
              <mc:Fallback>
                <p:oleObj name="Equation" r:id="rId9" imgW="152268" imgH="164957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429000"/>
                        <a:ext cx="3587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5" name="Rectangle 3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4343400" y="4267200"/>
          <a:ext cx="4572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11" imgW="215713" imgH="203024" progId="">
                  <p:embed/>
                </p:oleObj>
              </mc:Choice>
              <mc:Fallback>
                <p:oleObj name="Equation" r:id="rId11" imgW="215713" imgH="203024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67200"/>
                        <a:ext cx="4572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6" name="Rectangle 35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4343400" y="5257800"/>
          <a:ext cx="3048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13" imgW="152334" imgH="139639" progId="">
                  <p:embed/>
                </p:oleObj>
              </mc:Choice>
              <mc:Fallback>
                <p:oleObj name="Equation" r:id="rId13" imgW="152334" imgH="139639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57800"/>
                        <a:ext cx="3048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7" name="TextBox 18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D787296-02AC-4032-8603-31EA9FEC4369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2049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0493" name="Line 2"/>
          <p:cNvSpPr>
            <a:spLocks noChangeShapeType="1"/>
          </p:cNvSpPr>
          <p:nvPr/>
        </p:nvSpPr>
        <p:spPr bwMode="auto">
          <a:xfrm>
            <a:off x="37338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4" name="Line 3"/>
          <p:cNvSpPr>
            <a:spLocks noChangeShapeType="1"/>
          </p:cNvSpPr>
          <p:nvPr/>
        </p:nvSpPr>
        <p:spPr bwMode="auto">
          <a:xfrm>
            <a:off x="54102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4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77200" cy="2433638"/>
          </a:xfrm>
        </p:spPr>
        <p:txBody>
          <a:bodyPr/>
          <a:lstStyle/>
          <a:p>
            <a:pPr eaLnBrk="1" hangingPunct="1"/>
            <a:r>
              <a:rPr lang="en-US" smtClean="0"/>
              <a:t>The empirical rule approximates the variation of data in a bell-shaped distribution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Approximately </a:t>
            </a:r>
            <a:r>
              <a:rPr lang="en-US" smtClean="0">
                <a:solidFill>
                  <a:schemeClr val="folHlink"/>
                </a:solidFill>
              </a:rPr>
              <a:t>68%</a:t>
            </a:r>
            <a:r>
              <a:rPr lang="en-US" smtClean="0"/>
              <a:t> of the data in a bell shaped distribution is within ± one standard deviation of the mean or </a:t>
            </a:r>
          </a:p>
        </p:txBody>
      </p:sp>
      <p:sp>
        <p:nvSpPr>
          <p:cNvPr id="20496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The Empirical Rule</a:t>
            </a:r>
          </a:p>
        </p:txBody>
      </p:sp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130550" y="3581400"/>
          <a:ext cx="12128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3" imgW="494870" imgH="203024" progId="">
                  <p:embed/>
                </p:oleObj>
              </mc:Choice>
              <mc:Fallback>
                <p:oleObj name="Equation" r:id="rId3" imgW="494870" imgH="203024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581400"/>
                        <a:ext cx="12128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Freeform 7"/>
          <p:cNvSpPr>
            <a:spLocks/>
          </p:cNvSpPr>
          <p:nvPr/>
        </p:nvSpPr>
        <p:spPr bwMode="auto">
          <a:xfrm>
            <a:off x="4572000" y="4038600"/>
            <a:ext cx="847725" cy="1503363"/>
          </a:xfrm>
          <a:custGeom>
            <a:avLst/>
            <a:gdLst>
              <a:gd name="T0" fmla="*/ 0 w 534"/>
              <a:gd name="T1" fmla="*/ 0 h 947"/>
              <a:gd name="T2" fmla="*/ 2147483647 w 534"/>
              <a:gd name="T3" fmla="*/ 2147483647 h 947"/>
              <a:gd name="T4" fmla="*/ 2147483647 w 534"/>
              <a:gd name="T5" fmla="*/ 2147483647 h 947"/>
              <a:gd name="T6" fmla="*/ 2147483647 w 534"/>
              <a:gd name="T7" fmla="*/ 2147483647 h 947"/>
              <a:gd name="T8" fmla="*/ 2147483647 w 534"/>
              <a:gd name="T9" fmla="*/ 2147483647 h 947"/>
              <a:gd name="T10" fmla="*/ 2147483647 w 534"/>
              <a:gd name="T11" fmla="*/ 2147483647 h 947"/>
              <a:gd name="T12" fmla="*/ 2147483647 w 534"/>
              <a:gd name="T13" fmla="*/ 2147483647 h 947"/>
              <a:gd name="T14" fmla="*/ 2147483647 w 534"/>
              <a:gd name="T15" fmla="*/ 2147483647 h 947"/>
              <a:gd name="T16" fmla="*/ 0 w 534"/>
              <a:gd name="T17" fmla="*/ 2147483647 h 947"/>
              <a:gd name="T18" fmla="*/ 0 w 534"/>
              <a:gd name="T19" fmla="*/ 0 h 9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34"/>
              <a:gd name="T31" fmla="*/ 0 h 947"/>
              <a:gd name="T32" fmla="*/ 534 w 534"/>
              <a:gd name="T33" fmla="*/ 947 h 9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34" h="947">
                <a:moveTo>
                  <a:pt x="0" y="0"/>
                </a:moveTo>
                <a:lnTo>
                  <a:pt x="120" y="23"/>
                </a:lnTo>
                <a:lnTo>
                  <a:pt x="240" y="131"/>
                </a:lnTo>
                <a:lnTo>
                  <a:pt x="330" y="203"/>
                </a:lnTo>
                <a:lnTo>
                  <a:pt x="414" y="317"/>
                </a:lnTo>
                <a:lnTo>
                  <a:pt x="504" y="443"/>
                </a:lnTo>
                <a:lnTo>
                  <a:pt x="534" y="469"/>
                </a:lnTo>
                <a:lnTo>
                  <a:pt x="534" y="947"/>
                </a:lnTo>
                <a:lnTo>
                  <a:pt x="0" y="947"/>
                </a:lnTo>
                <a:lnTo>
                  <a:pt x="0" y="0"/>
                </a:lnTo>
              </a:path>
            </a:pathLst>
          </a:custGeom>
          <a:solidFill>
            <a:srgbClr val="C0FEFE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98" name="Freeform 8"/>
          <p:cNvSpPr>
            <a:spLocks/>
          </p:cNvSpPr>
          <p:nvPr/>
        </p:nvSpPr>
        <p:spPr bwMode="auto">
          <a:xfrm>
            <a:off x="3743325" y="4044950"/>
            <a:ext cx="838200" cy="1497013"/>
          </a:xfrm>
          <a:custGeom>
            <a:avLst/>
            <a:gdLst>
              <a:gd name="T0" fmla="*/ 2147483647 w 528"/>
              <a:gd name="T1" fmla="*/ 2147483647 h 1338"/>
              <a:gd name="T2" fmla="*/ 2147483647 w 528"/>
              <a:gd name="T3" fmla="*/ 2147483647 h 1338"/>
              <a:gd name="T4" fmla="*/ 2147483647 w 528"/>
              <a:gd name="T5" fmla="*/ 2147483647 h 1338"/>
              <a:gd name="T6" fmla="*/ 2147483647 w 528"/>
              <a:gd name="T7" fmla="*/ 2147483647 h 1338"/>
              <a:gd name="T8" fmla="*/ 2147483647 w 528"/>
              <a:gd name="T9" fmla="*/ 2147483647 h 1338"/>
              <a:gd name="T10" fmla="*/ 2147483647 w 528"/>
              <a:gd name="T11" fmla="*/ 2147483647 h 1338"/>
              <a:gd name="T12" fmla="*/ 0 w 528"/>
              <a:gd name="T13" fmla="*/ 2147483647 h 1338"/>
              <a:gd name="T14" fmla="*/ 0 w 528"/>
              <a:gd name="T15" fmla="*/ 2147483647 h 1338"/>
              <a:gd name="T16" fmla="*/ 2147483647 w 528"/>
              <a:gd name="T17" fmla="*/ 2147483647 h 1338"/>
              <a:gd name="T18" fmla="*/ 2147483647 w 528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28"/>
              <a:gd name="T31" fmla="*/ 0 h 1338"/>
              <a:gd name="T32" fmla="*/ 528 w 528"/>
              <a:gd name="T33" fmla="*/ 1338 h 1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28" h="1338">
                <a:moveTo>
                  <a:pt x="456" y="18"/>
                </a:moveTo>
                <a:lnTo>
                  <a:pt x="385" y="66"/>
                </a:lnTo>
                <a:lnTo>
                  <a:pt x="262" y="214"/>
                </a:lnTo>
                <a:lnTo>
                  <a:pt x="197" y="293"/>
                </a:lnTo>
                <a:lnTo>
                  <a:pt x="102" y="474"/>
                </a:lnTo>
                <a:lnTo>
                  <a:pt x="36" y="588"/>
                </a:lnTo>
                <a:lnTo>
                  <a:pt x="0" y="654"/>
                </a:lnTo>
                <a:lnTo>
                  <a:pt x="0" y="1338"/>
                </a:lnTo>
                <a:lnTo>
                  <a:pt x="528" y="1332"/>
                </a:lnTo>
                <a:lnTo>
                  <a:pt x="528" y="0"/>
                </a:lnTo>
              </a:path>
            </a:pathLst>
          </a:custGeom>
          <a:solidFill>
            <a:srgbClr val="C0FEFE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99" name="Rectangle 10"/>
          <p:cNvSpPr>
            <a:spLocks noChangeArrowheads="1"/>
          </p:cNvSpPr>
          <p:nvPr/>
        </p:nvSpPr>
        <p:spPr bwMode="auto">
          <a:xfrm>
            <a:off x="4214813" y="3643313"/>
            <a:ext cx="250825" cy="85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0" name="Line 12"/>
          <p:cNvSpPr>
            <a:spLocks noChangeShapeType="1"/>
          </p:cNvSpPr>
          <p:nvPr/>
        </p:nvSpPr>
        <p:spPr bwMode="auto">
          <a:xfrm>
            <a:off x="2286000" y="5541963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487863" y="5521325"/>
          <a:ext cx="274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5" imgW="126725" imgH="177415" progId="">
                  <p:embed/>
                </p:oleObj>
              </mc:Choice>
              <mc:Fallback>
                <p:oleObj name="Equation" r:id="rId5" imgW="126725" imgH="177415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5521325"/>
                        <a:ext cx="274637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1" name="Line 14"/>
          <p:cNvSpPr>
            <a:spLocks noChangeShapeType="1"/>
          </p:cNvSpPr>
          <p:nvPr/>
        </p:nvSpPr>
        <p:spPr bwMode="auto">
          <a:xfrm>
            <a:off x="37338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2" name="Line 15"/>
          <p:cNvSpPr>
            <a:spLocks noChangeShapeType="1"/>
          </p:cNvSpPr>
          <p:nvPr/>
        </p:nvSpPr>
        <p:spPr bwMode="auto">
          <a:xfrm>
            <a:off x="5410200" y="4779963"/>
            <a:ext cx="1588" cy="1447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3" name="Line 16"/>
          <p:cNvSpPr>
            <a:spLocks noChangeShapeType="1"/>
          </p:cNvSpPr>
          <p:nvPr/>
        </p:nvSpPr>
        <p:spPr bwMode="auto">
          <a:xfrm flipH="1">
            <a:off x="3810000" y="6227763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4" name="Line 17"/>
          <p:cNvSpPr>
            <a:spLocks noChangeShapeType="1"/>
          </p:cNvSpPr>
          <p:nvPr/>
        </p:nvSpPr>
        <p:spPr bwMode="auto">
          <a:xfrm>
            <a:off x="5105400" y="6227763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505" name="Text Box 18"/>
          <p:cNvSpPr txBox="1">
            <a:spLocks noChangeArrowheads="1"/>
          </p:cNvSpPr>
          <p:nvPr/>
        </p:nvSpPr>
        <p:spPr bwMode="auto">
          <a:xfrm>
            <a:off x="4191000" y="4703763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68%</a:t>
            </a:r>
          </a:p>
        </p:txBody>
      </p:sp>
      <p:sp>
        <p:nvSpPr>
          <p:cNvPr id="20506" name="Line 19"/>
          <p:cNvSpPr>
            <a:spLocks noChangeShapeType="1"/>
          </p:cNvSpPr>
          <p:nvPr/>
        </p:nvSpPr>
        <p:spPr bwMode="auto">
          <a:xfrm>
            <a:off x="4572000" y="4038600"/>
            <a:ext cx="1588" cy="1503363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4105275" y="6026150"/>
          <a:ext cx="9334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7" imgW="431613" imgH="203112" progId="">
                  <p:embed/>
                </p:oleObj>
              </mc:Choice>
              <mc:Fallback>
                <p:oleObj name="Equation" r:id="rId7" imgW="431613" imgH="203112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6026150"/>
                        <a:ext cx="9334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7" name="Freeform 21"/>
          <p:cNvSpPr>
            <a:spLocks/>
          </p:cNvSpPr>
          <p:nvPr/>
        </p:nvSpPr>
        <p:spPr bwMode="auto">
          <a:xfrm>
            <a:off x="2362200" y="4017963"/>
            <a:ext cx="2232025" cy="1452562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8" name="Freeform 22"/>
          <p:cNvSpPr>
            <a:spLocks/>
          </p:cNvSpPr>
          <p:nvPr/>
        </p:nvSpPr>
        <p:spPr bwMode="auto">
          <a:xfrm>
            <a:off x="4572000" y="4017963"/>
            <a:ext cx="2227263" cy="1452562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9" name="TextBox 2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044C4FF-7940-40DC-B44A-EAE4B377D3A4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1513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1514" name="Freeform 2"/>
          <p:cNvSpPr>
            <a:spLocks/>
          </p:cNvSpPr>
          <p:nvPr/>
        </p:nvSpPr>
        <p:spPr bwMode="auto">
          <a:xfrm>
            <a:off x="6859588" y="4178300"/>
            <a:ext cx="1512887" cy="1660525"/>
          </a:xfrm>
          <a:custGeom>
            <a:avLst/>
            <a:gdLst>
              <a:gd name="T0" fmla="*/ 0 w 953"/>
              <a:gd name="T1" fmla="*/ 2147483647 h 1046"/>
              <a:gd name="T2" fmla="*/ 0 w 953"/>
              <a:gd name="T3" fmla="*/ 0 h 1046"/>
              <a:gd name="T4" fmla="*/ 2147483647 w 953"/>
              <a:gd name="T5" fmla="*/ 2147483647 h 1046"/>
              <a:gd name="T6" fmla="*/ 2147483647 w 953"/>
              <a:gd name="T7" fmla="*/ 2147483647 h 1046"/>
              <a:gd name="T8" fmla="*/ 2147483647 w 953"/>
              <a:gd name="T9" fmla="*/ 2147483647 h 1046"/>
              <a:gd name="T10" fmla="*/ 2147483647 w 953"/>
              <a:gd name="T11" fmla="*/ 2147483647 h 1046"/>
              <a:gd name="T12" fmla="*/ 2147483647 w 953"/>
              <a:gd name="T13" fmla="*/ 2147483647 h 1046"/>
              <a:gd name="T14" fmla="*/ 2147483647 w 953"/>
              <a:gd name="T15" fmla="*/ 2147483647 h 1046"/>
              <a:gd name="T16" fmla="*/ 2147483647 w 953"/>
              <a:gd name="T17" fmla="*/ 2147483647 h 1046"/>
              <a:gd name="T18" fmla="*/ 2147483647 w 953"/>
              <a:gd name="T19" fmla="*/ 2147483647 h 1046"/>
              <a:gd name="T20" fmla="*/ 2147483647 w 953"/>
              <a:gd name="T21" fmla="*/ 2147483647 h 1046"/>
              <a:gd name="T22" fmla="*/ 2147483647 w 953"/>
              <a:gd name="T23" fmla="*/ 2147483647 h 1046"/>
              <a:gd name="T24" fmla="*/ 2147483647 w 953"/>
              <a:gd name="T25" fmla="*/ 2147483647 h 1046"/>
              <a:gd name="T26" fmla="*/ 2147483647 w 953"/>
              <a:gd name="T27" fmla="*/ 2147483647 h 1046"/>
              <a:gd name="T28" fmla="*/ 0 w 953"/>
              <a:gd name="T29" fmla="*/ 2147483647 h 10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53"/>
              <a:gd name="T46" fmla="*/ 0 h 1046"/>
              <a:gd name="T47" fmla="*/ 953 w 953"/>
              <a:gd name="T48" fmla="*/ 1046 h 104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53" h="1046">
                <a:moveTo>
                  <a:pt x="0" y="1043"/>
                </a:moveTo>
                <a:lnTo>
                  <a:pt x="0" y="0"/>
                </a:lnTo>
                <a:lnTo>
                  <a:pt x="96" y="38"/>
                </a:lnTo>
                <a:lnTo>
                  <a:pt x="192" y="139"/>
                </a:lnTo>
                <a:lnTo>
                  <a:pt x="264" y="240"/>
                </a:lnTo>
                <a:lnTo>
                  <a:pt x="330" y="360"/>
                </a:lnTo>
                <a:lnTo>
                  <a:pt x="360" y="438"/>
                </a:lnTo>
                <a:lnTo>
                  <a:pt x="414" y="522"/>
                </a:lnTo>
                <a:lnTo>
                  <a:pt x="462" y="629"/>
                </a:lnTo>
                <a:lnTo>
                  <a:pt x="528" y="714"/>
                </a:lnTo>
                <a:lnTo>
                  <a:pt x="618" y="822"/>
                </a:lnTo>
                <a:lnTo>
                  <a:pt x="780" y="955"/>
                </a:lnTo>
                <a:lnTo>
                  <a:pt x="947" y="986"/>
                </a:lnTo>
                <a:lnTo>
                  <a:pt x="953" y="1046"/>
                </a:lnTo>
                <a:lnTo>
                  <a:pt x="0" y="1043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5" name="Freeform 3"/>
          <p:cNvSpPr>
            <a:spLocks/>
          </p:cNvSpPr>
          <p:nvPr/>
        </p:nvSpPr>
        <p:spPr bwMode="auto">
          <a:xfrm>
            <a:off x="2286000" y="4286250"/>
            <a:ext cx="1076325" cy="1638300"/>
          </a:xfrm>
          <a:custGeom>
            <a:avLst/>
            <a:gdLst>
              <a:gd name="T0" fmla="*/ 0 w 678"/>
              <a:gd name="T1" fmla="*/ 2147483647 h 1032"/>
              <a:gd name="T2" fmla="*/ 0 w 678"/>
              <a:gd name="T3" fmla="*/ 0 h 1032"/>
              <a:gd name="T4" fmla="*/ 2147483647 w 678"/>
              <a:gd name="T5" fmla="*/ 2147483647 h 1032"/>
              <a:gd name="T6" fmla="*/ 2147483647 w 678"/>
              <a:gd name="T7" fmla="*/ 2147483647 h 1032"/>
              <a:gd name="T8" fmla="*/ 2147483647 w 678"/>
              <a:gd name="T9" fmla="*/ 2147483647 h 1032"/>
              <a:gd name="T10" fmla="*/ 2147483647 w 678"/>
              <a:gd name="T11" fmla="*/ 2147483647 h 1032"/>
              <a:gd name="T12" fmla="*/ 2147483647 w 678"/>
              <a:gd name="T13" fmla="*/ 2147483647 h 1032"/>
              <a:gd name="T14" fmla="*/ 2147483647 w 678"/>
              <a:gd name="T15" fmla="*/ 2147483647 h 1032"/>
              <a:gd name="T16" fmla="*/ 2147483647 w 678"/>
              <a:gd name="T17" fmla="*/ 2147483647 h 1032"/>
              <a:gd name="T18" fmla="*/ 2147483647 w 678"/>
              <a:gd name="T19" fmla="*/ 2147483647 h 1032"/>
              <a:gd name="T20" fmla="*/ 2147483647 w 678"/>
              <a:gd name="T21" fmla="*/ 2147483647 h 1032"/>
              <a:gd name="T22" fmla="*/ 2147483647 w 678"/>
              <a:gd name="T23" fmla="*/ 2147483647 h 1032"/>
              <a:gd name="T24" fmla="*/ 2147483647 w 678"/>
              <a:gd name="T25" fmla="*/ 2147483647 h 1032"/>
              <a:gd name="T26" fmla="*/ 0 w 678"/>
              <a:gd name="T27" fmla="*/ 2147483647 h 10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78"/>
              <a:gd name="T43" fmla="*/ 0 h 1032"/>
              <a:gd name="T44" fmla="*/ 678 w 678"/>
              <a:gd name="T45" fmla="*/ 1032 h 10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78" h="1032">
                <a:moveTo>
                  <a:pt x="0" y="1032"/>
                </a:moveTo>
                <a:lnTo>
                  <a:pt x="0" y="0"/>
                </a:lnTo>
                <a:lnTo>
                  <a:pt x="96" y="36"/>
                </a:lnTo>
                <a:lnTo>
                  <a:pt x="210" y="156"/>
                </a:lnTo>
                <a:lnTo>
                  <a:pt x="282" y="288"/>
                </a:lnTo>
                <a:lnTo>
                  <a:pt x="366" y="432"/>
                </a:lnTo>
                <a:lnTo>
                  <a:pt x="420" y="540"/>
                </a:lnTo>
                <a:lnTo>
                  <a:pt x="474" y="624"/>
                </a:lnTo>
                <a:lnTo>
                  <a:pt x="528" y="720"/>
                </a:lnTo>
                <a:lnTo>
                  <a:pt x="568" y="780"/>
                </a:lnTo>
                <a:lnTo>
                  <a:pt x="647" y="852"/>
                </a:lnTo>
                <a:lnTo>
                  <a:pt x="678" y="870"/>
                </a:lnTo>
                <a:lnTo>
                  <a:pt x="678" y="1032"/>
                </a:lnTo>
                <a:lnTo>
                  <a:pt x="0" y="1032"/>
                </a:lnTo>
                <a:close/>
              </a:path>
            </a:pathLst>
          </a:custGeom>
          <a:solidFill>
            <a:srgbClr val="CCFFCC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77200" cy="2209800"/>
          </a:xfrm>
        </p:spPr>
        <p:txBody>
          <a:bodyPr/>
          <a:lstStyle/>
          <a:p>
            <a:pPr eaLnBrk="1" hangingPunct="1"/>
            <a:r>
              <a:rPr lang="en-US" sz="2400" smtClean="0"/>
              <a:t>Approximately 95% of the data in a bell-shaped distribution lies within ± two standard deviations of the mean, or </a:t>
            </a:r>
            <a:r>
              <a:rPr lang="en-US" sz="2400" smtClean="0">
                <a:cs typeface="Arial" charset="0"/>
              </a:rPr>
              <a:t>µ ± 2</a:t>
            </a:r>
            <a:r>
              <a:rPr lang="el-GR" sz="2400" smtClean="0">
                <a:cs typeface="Arial" charset="0"/>
              </a:rPr>
              <a:t>σ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Approximately 99.7% of the data in a bell-shaped distribution lies within ± three standard deviations of the mean, or </a:t>
            </a:r>
            <a:r>
              <a:rPr lang="en-US" sz="2400" smtClean="0">
                <a:cs typeface="Arial" charset="0"/>
              </a:rPr>
              <a:t>µ ± 3</a:t>
            </a:r>
            <a:r>
              <a:rPr lang="el-GR" sz="2400" smtClean="0">
                <a:cs typeface="Arial" charset="0"/>
              </a:rPr>
              <a:t>σ</a:t>
            </a:r>
          </a:p>
        </p:txBody>
      </p:sp>
      <p:sp>
        <p:nvSpPr>
          <p:cNvPr id="21517" name="Rectangle 5"/>
          <p:cNvSpPr>
            <a:spLocks noChangeArrowheads="1"/>
          </p:cNvSpPr>
          <p:nvPr/>
        </p:nvSpPr>
        <p:spPr bwMode="auto">
          <a:xfrm>
            <a:off x="7620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The Empirical Rule</a:t>
            </a:r>
          </a:p>
        </p:txBody>
      </p:sp>
      <p:sp>
        <p:nvSpPr>
          <p:cNvPr id="21518" name="Freeform 8"/>
          <p:cNvSpPr>
            <a:spLocks/>
          </p:cNvSpPr>
          <p:nvPr/>
        </p:nvSpPr>
        <p:spPr bwMode="auto">
          <a:xfrm>
            <a:off x="5324475" y="4187825"/>
            <a:ext cx="1535113" cy="1670050"/>
          </a:xfrm>
          <a:custGeom>
            <a:avLst/>
            <a:gdLst>
              <a:gd name="T0" fmla="*/ 2147483647 w 967"/>
              <a:gd name="T1" fmla="*/ 2147483647 h 1052"/>
              <a:gd name="T2" fmla="*/ 2147483647 w 967"/>
              <a:gd name="T3" fmla="*/ 0 h 1052"/>
              <a:gd name="T4" fmla="*/ 2147483647 w 967"/>
              <a:gd name="T5" fmla="*/ 2147483647 h 1052"/>
              <a:gd name="T6" fmla="*/ 2147483647 w 967"/>
              <a:gd name="T7" fmla="*/ 2147483647 h 1052"/>
              <a:gd name="T8" fmla="*/ 2147483647 w 967"/>
              <a:gd name="T9" fmla="*/ 2147483647 h 1052"/>
              <a:gd name="T10" fmla="*/ 2147483647 w 967"/>
              <a:gd name="T11" fmla="*/ 2147483647 h 1052"/>
              <a:gd name="T12" fmla="*/ 2147483647 w 967"/>
              <a:gd name="T13" fmla="*/ 2147483647 h 1052"/>
              <a:gd name="T14" fmla="*/ 2147483647 w 967"/>
              <a:gd name="T15" fmla="*/ 2147483647 h 1052"/>
              <a:gd name="T16" fmla="*/ 2147483647 w 967"/>
              <a:gd name="T17" fmla="*/ 2147483647 h 1052"/>
              <a:gd name="T18" fmla="*/ 2147483647 w 967"/>
              <a:gd name="T19" fmla="*/ 2147483647 h 1052"/>
              <a:gd name="T20" fmla="*/ 2147483647 w 967"/>
              <a:gd name="T21" fmla="*/ 2147483647 h 1052"/>
              <a:gd name="T22" fmla="*/ 0 w 967"/>
              <a:gd name="T23" fmla="*/ 2147483647 h 1052"/>
              <a:gd name="T24" fmla="*/ 2147483647 w 967"/>
              <a:gd name="T25" fmla="*/ 2147483647 h 1052"/>
              <a:gd name="T26" fmla="*/ 2147483647 w 967"/>
              <a:gd name="T27" fmla="*/ 2147483647 h 10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67"/>
              <a:gd name="T43" fmla="*/ 0 h 1052"/>
              <a:gd name="T44" fmla="*/ 967 w 967"/>
              <a:gd name="T45" fmla="*/ 1052 h 10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67" h="1052">
                <a:moveTo>
                  <a:pt x="967" y="1038"/>
                </a:moveTo>
                <a:lnTo>
                  <a:pt x="967" y="0"/>
                </a:lnTo>
                <a:lnTo>
                  <a:pt x="871" y="78"/>
                </a:lnTo>
                <a:lnTo>
                  <a:pt x="775" y="174"/>
                </a:lnTo>
                <a:lnTo>
                  <a:pt x="709" y="312"/>
                </a:lnTo>
                <a:lnTo>
                  <a:pt x="631" y="462"/>
                </a:lnTo>
                <a:lnTo>
                  <a:pt x="583" y="558"/>
                </a:lnTo>
                <a:lnTo>
                  <a:pt x="505" y="642"/>
                </a:lnTo>
                <a:lnTo>
                  <a:pt x="439" y="750"/>
                </a:lnTo>
                <a:lnTo>
                  <a:pt x="343" y="858"/>
                </a:lnTo>
                <a:lnTo>
                  <a:pt x="187" y="954"/>
                </a:lnTo>
                <a:lnTo>
                  <a:pt x="0" y="992"/>
                </a:lnTo>
                <a:lnTo>
                  <a:pt x="6" y="1052"/>
                </a:lnTo>
                <a:lnTo>
                  <a:pt x="967" y="1038"/>
                </a:lnTo>
                <a:close/>
              </a:path>
            </a:pathLst>
          </a:custGeom>
          <a:solidFill>
            <a:srgbClr val="FDE0BD"/>
          </a:solidFill>
          <a:ln w="12700">
            <a:solidFill>
              <a:srgbClr val="C1BAF8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19" name="Freeform 9"/>
          <p:cNvSpPr>
            <a:spLocks/>
          </p:cNvSpPr>
          <p:nvPr/>
        </p:nvSpPr>
        <p:spPr bwMode="auto">
          <a:xfrm>
            <a:off x="6894513" y="4191000"/>
            <a:ext cx="1635125" cy="1573213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0" name="Freeform 10"/>
          <p:cNvSpPr>
            <a:spLocks/>
          </p:cNvSpPr>
          <p:nvPr/>
        </p:nvSpPr>
        <p:spPr bwMode="auto">
          <a:xfrm>
            <a:off x="5257800" y="4191000"/>
            <a:ext cx="1638300" cy="1573213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1" name="Freeform 11"/>
          <p:cNvSpPr>
            <a:spLocks/>
          </p:cNvSpPr>
          <p:nvPr/>
        </p:nvSpPr>
        <p:spPr bwMode="auto">
          <a:xfrm>
            <a:off x="5240338" y="5846763"/>
            <a:ext cx="3289300" cy="7937"/>
          </a:xfrm>
          <a:custGeom>
            <a:avLst/>
            <a:gdLst>
              <a:gd name="T0" fmla="*/ 0 w 2072"/>
              <a:gd name="T1" fmla="*/ 2147483647 h 5"/>
              <a:gd name="T2" fmla="*/ 2147483647 w 2072"/>
              <a:gd name="T3" fmla="*/ 0 h 5"/>
              <a:gd name="T4" fmla="*/ 2147483647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2" name="Freeform 12"/>
          <p:cNvSpPr>
            <a:spLocks/>
          </p:cNvSpPr>
          <p:nvPr/>
        </p:nvSpPr>
        <p:spPr bwMode="auto">
          <a:xfrm>
            <a:off x="1219200" y="4286250"/>
            <a:ext cx="1066800" cy="1657350"/>
          </a:xfrm>
          <a:custGeom>
            <a:avLst/>
            <a:gdLst>
              <a:gd name="T0" fmla="*/ 2147483647 w 666"/>
              <a:gd name="T1" fmla="*/ 2147483647 h 1044"/>
              <a:gd name="T2" fmla="*/ 2147483647 w 666"/>
              <a:gd name="T3" fmla="*/ 0 h 1044"/>
              <a:gd name="T4" fmla="*/ 2147483647 w 666"/>
              <a:gd name="T5" fmla="*/ 2147483647 h 1044"/>
              <a:gd name="T6" fmla="*/ 2147483647 w 666"/>
              <a:gd name="T7" fmla="*/ 2147483647 h 1044"/>
              <a:gd name="T8" fmla="*/ 2147483647 w 666"/>
              <a:gd name="T9" fmla="*/ 2147483647 h 1044"/>
              <a:gd name="T10" fmla="*/ 2147483647 w 666"/>
              <a:gd name="T11" fmla="*/ 2147483647 h 1044"/>
              <a:gd name="T12" fmla="*/ 2147483647 w 666"/>
              <a:gd name="T13" fmla="*/ 2147483647 h 1044"/>
              <a:gd name="T14" fmla="*/ 2147483647 w 666"/>
              <a:gd name="T15" fmla="*/ 2147483647 h 1044"/>
              <a:gd name="T16" fmla="*/ 2147483647 w 666"/>
              <a:gd name="T17" fmla="*/ 2147483647 h 1044"/>
              <a:gd name="T18" fmla="*/ 2147483647 w 666"/>
              <a:gd name="T19" fmla="*/ 2147483647 h 1044"/>
              <a:gd name="T20" fmla="*/ 2147483647 w 666"/>
              <a:gd name="T21" fmla="*/ 2147483647 h 1044"/>
              <a:gd name="T22" fmla="*/ 0 w 666"/>
              <a:gd name="T23" fmla="*/ 2147483647 h 1044"/>
              <a:gd name="T24" fmla="*/ 0 w 666"/>
              <a:gd name="T25" fmla="*/ 2147483647 h 1044"/>
              <a:gd name="T26" fmla="*/ 2147483647 w 666"/>
              <a:gd name="T27" fmla="*/ 2147483647 h 10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66"/>
              <a:gd name="T43" fmla="*/ 0 h 1044"/>
              <a:gd name="T44" fmla="*/ 666 w 666"/>
              <a:gd name="T45" fmla="*/ 1044 h 10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66" h="1044">
                <a:moveTo>
                  <a:pt x="666" y="1044"/>
                </a:moveTo>
                <a:lnTo>
                  <a:pt x="666" y="0"/>
                </a:lnTo>
                <a:lnTo>
                  <a:pt x="576" y="60"/>
                </a:lnTo>
                <a:lnTo>
                  <a:pt x="474" y="180"/>
                </a:lnTo>
                <a:lnTo>
                  <a:pt x="426" y="324"/>
                </a:lnTo>
                <a:lnTo>
                  <a:pt x="330" y="468"/>
                </a:lnTo>
                <a:lnTo>
                  <a:pt x="282" y="564"/>
                </a:lnTo>
                <a:lnTo>
                  <a:pt x="210" y="660"/>
                </a:lnTo>
                <a:lnTo>
                  <a:pt x="138" y="756"/>
                </a:lnTo>
                <a:lnTo>
                  <a:pt x="108" y="792"/>
                </a:lnTo>
                <a:lnTo>
                  <a:pt x="30" y="864"/>
                </a:lnTo>
                <a:lnTo>
                  <a:pt x="0" y="882"/>
                </a:lnTo>
                <a:lnTo>
                  <a:pt x="0" y="1044"/>
                </a:lnTo>
                <a:lnTo>
                  <a:pt x="666" y="1044"/>
                </a:lnTo>
                <a:close/>
              </a:path>
            </a:pathLst>
          </a:custGeom>
          <a:solidFill>
            <a:srgbClr val="CCFFCC"/>
          </a:solidFill>
          <a:ln w="12700">
            <a:solidFill>
              <a:srgbClr val="CCFFCC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3" name="Line 13"/>
          <p:cNvSpPr>
            <a:spLocks noChangeShapeType="1"/>
          </p:cNvSpPr>
          <p:nvPr/>
        </p:nvSpPr>
        <p:spPr bwMode="auto">
          <a:xfrm>
            <a:off x="2286000" y="426720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24" name="Freeform 14"/>
          <p:cNvSpPr>
            <a:spLocks/>
          </p:cNvSpPr>
          <p:nvPr/>
        </p:nvSpPr>
        <p:spPr bwMode="auto">
          <a:xfrm>
            <a:off x="2320925" y="4298950"/>
            <a:ext cx="1635125" cy="1573213"/>
          </a:xfrm>
          <a:custGeom>
            <a:avLst/>
            <a:gdLst>
              <a:gd name="T0" fmla="*/ 2147483647 w 1030"/>
              <a:gd name="T1" fmla="*/ 2147483647 h 991"/>
              <a:gd name="T2" fmla="*/ 2147483647 w 1030"/>
              <a:gd name="T3" fmla="*/ 2147483647 h 991"/>
              <a:gd name="T4" fmla="*/ 2147483647 w 1030"/>
              <a:gd name="T5" fmla="*/ 2147483647 h 991"/>
              <a:gd name="T6" fmla="*/ 2147483647 w 1030"/>
              <a:gd name="T7" fmla="*/ 2147483647 h 991"/>
              <a:gd name="T8" fmla="*/ 2147483647 w 1030"/>
              <a:gd name="T9" fmla="*/ 2147483647 h 991"/>
              <a:gd name="T10" fmla="*/ 2147483647 w 1030"/>
              <a:gd name="T11" fmla="*/ 2147483647 h 991"/>
              <a:gd name="T12" fmla="*/ 2147483647 w 1030"/>
              <a:gd name="T13" fmla="*/ 2147483647 h 991"/>
              <a:gd name="T14" fmla="*/ 2147483647 w 1030"/>
              <a:gd name="T15" fmla="*/ 2147483647 h 991"/>
              <a:gd name="T16" fmla="*/ 2147483647 w 1030"/>
              <a:gd name="T17" fmla="*/ 2147483647 h 991"/>
              <a:gd name="T18" fmla="*/ 2147483647 w 1030"/>
              <a:gd name="T19" fmla="*/ 2147483647 h 991"/>
              <a:gd name="T20" fmla="*/ 2147483647 w 1030"/>
              <a:gd name="T21" fmla="*/ 2147483647 h 991"/>
              <a:gd name="T22" fmla="*/ 2147483647 w 1030"/>
              <a:gd name="T23" fmla="*/ 2147483647 h 991"/>
              <a:gd name="T24" fmla="*/ 2147483647 w 1030"/>
              <a:gd name="T25" fmla="*/ 2147483647 h 991"/>
              <a:gd name="T26" fmla="*/ 2147483647 w 1030"/>
              <a:gd name="T27" fmla="*/ 2147483647 h 991"/>
              <a:gd name="T28" fmla="*/ 2147483647 w 1030"/>
              <a:gd name="T29" fmla="*/ 2147483647 h 991"/>
              <a:gd name="T30" fmla="*/ 0 w 1030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0"/>
              <a:gd name="T49" fmla="*/ 0 h 991"/>
              <a:gd name="T50" fmla="*/ 1030 w 1030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0" h="991">
                <a:moveTo>
                  <a:pt x="1029" y="990"/>
                </a:moveTo>
                <a:lnTo>
                  <a:pt x="921" y="980"/>
                </a:lnTo>
                <a:lnTo>
                  <a:pt x="866" y="967"/>
                </a:lnTo>
                <a:lnTo>
                  <a:pt x="813" y="952"/>
                </a:lnTo>
                <a:lnTo>
                  <a:pt x="758" y="929"/>
                </a:lnTo>
                <a:lnTo>
                  <a:pt x="703" y="897"/>
                </a:lnTo>
                <a:lnTo>
                  <a:pt x="651" y="857"/>
                </a:lnTo>
                <a:lnTo>
                  <a:pt x="541" y="743"/>
                </a:lnTo>
                <a:lnTo>
                  <a:pt x="433" y="581"/>
                </a:lnTo>
                <a:lnTo>
                  <a:pt x="325" y="386"/>
                </a:lnTo>
                <a:lnTo>
                  <a:pt x="270" y="287"/>
                </a:lnTo>
                <a:lnTo>
                  <a:pt x="215" y="196"/>
                </a:lnTo>
                <a:lnTo>
                  <a:pt x="163" y="116"/>
                </a:lnTo>
                <a:lnTo>
                  <a:pt x="108" y="53"/>
                </a:lnTo>
                <a:lnTo>
                  <a:pt x="53" y="13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5" name="Freeform 15"/>
          <p:cNvSpPr>
            <a:spLocks/>
          </p:cNvSpPr>
          <p:nvPr/>
        </p:nvSpPr>
        <p:spPr bwMode="auto">
          <a:xfrm>
            <a:off x="669925" y="4298950"/>
            <a:ext cx="1652588" cy="1573213"/>
          </a:xfrm>
          <a:custGeom>
            <a:avLst/>
            <a:gdLst>
              <a:gd name="T0" fmla="*/ 0 w 1032"/>
              <a:gd name="T1" fmla="*/ 2147483647 h 991"/>
              <a:gd name="T2" fmla="*/ 2147483647 w 1032"/>
              <a:gd name="T3" fmla="*/ 2147483647 h 991"/>
              <a:gd name="T4" fmla="*/ 2147483647 w 1032"/>
              <a:gd name="T5" fmla="*/ 2147483647 h 991"/>
              <a:gd name="T6" fmla="*/ 2147483647 w 1032"/>
              <a:gd name="T7" fmla="*/ 2147483647 h 991"/>
              <a:gd name="T8" fmla="*/ 2147483647 w 1032"/>
              <a:gd name="T9" fmla="*/ 2147483647 h 991"/>
              <a:gd name="T10" fmla="*/ 2147483647 w 1032"/>
              <a:gd name="T11" fmla="*/ 2147483647 h 991"/>
              <a:gd name="T12" fmla="*/ 2147483647 w 1032"/>
              <a:gd name="T13" fmla="*/ 2147483647 h 991"/>
              <a:gd name="T14" fmla="*/ 2147483647 w 1032"/>
              <a:gd name="T15" fmla="*/ 2147483647 h 991"/>
              <a:gd name="T16" fmla="*/ 2147483647 w 1032"/>
              <a:gd name="T17" fmla="*/ 2147483647 h 991"/>
              <a:gd name="T18" fmla="*/ 2147483647 w 1032"/>
              <a:gd name="T19" fmla="*/ 2147483647 h 991"/>
              <a:gd name="T20" fmla="*/ 2147483647 w 1032"/>
              <a:gd name="T21" fmla="*/ 2147483647 h 991"/>
              <a:gd name="T22" fmla="*/ 2147483647 w 1032"/>
              <a:gd name="T23" fmla="*/ 2147483647 h 991"/>
              <a:gd name="T24" fmla="*/ 2147483647 w 1032"/>
              <a:gd name="T25" fmla="*/ 2147483647 h 991"/>
              <a:gd name="T26" fmla="*/ 2147483647 w 1032"/>
              <a:gd name="T27" fmla="*/ 2147483647 h 991"/>
              <a:gd name="T28" fmla="*/ 2147483647 w 1032"/>
              <a:gd name="T29" fmla="*/ 2147483647 h 991"/>
              <a:gd name="T30" fmla="*/ 2147483647 w 1032"/>
              <a:gd name="T31" fmla="*/ 0 h 99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32"/>
              <a:gd name="T49" fmla="*/ 0 h 991"/>
              <a:gd name="T50" fmla="*/ 1032 w 1032"/>
              <a:gd name="T51" fmla="*/ 991 h 99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32" h="991">
                <a:moveTo>
                  <a:pt x="0" y="990"/>
                </a:moveTo>
                <a:lnTo>
                  <a:pt x="108" y="980"/>
                </a:lnTo>
                <a:lnTo>
                  <a:pt x="163" y="967"/>
                </a:lnTo>
                <a:lnTo>
                  <a:pt x="218" y="952"/>
                </a:lnTo>
                <a:lnTo>
                  <a:pt x="271" y="929"/>
                </a:lnTo>
                <a:lnTo>
                  <a:pt x="326" y="897"/>
                </a:lnTo>
                <a:lnTo>
                  <a:pt x="381" y="857"/>
                </a:lnTo>
                <a:lnTo>
                  <a:pt x="488" y="743"/>
                </a:lnTo>
                <a:lnTo>
                  <a:pt x="596" y="581"/>
                </a:lnTo>
                <a:lnTo>
                  <a:pt x="706" y="386"/>
                </a:lnTo>
                <a:lnTo>
                  <a:pt x="759" y="287"/>
                </a:lnTo>
                <a:lnTo>
                  <a:pt x="814" y="196"/>
                </a:lnTo>
                <a:lnTo>
                  <a:pt x="868" y="116"/>
                </a:lnTo>
                <a:lnTo>
                  <a:pt x="921" y="53"/>
                </a:lnTo>
                <a:lnTo>
                  <a:pt x="976" y="13"/>
                </a:lnTo>
                <a:lnTo>
                  <a:pt x="1031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6" name="Freeform 16"/>
          <p:cNvSpPr>
            <a:spLocks/>
          </p:cNvSpPr>
          <p:nvPr/>
        </p:nvSpPr>
        <p:spPr bwMode="auto">
          <a:xfrm>
            <a:off x="666750" y="5954713"/>
            <a:ext cx="3289300" cy="7937"/>
          </a:xfrm>
          <a:custGeom>
            <a:avLst/>
            <a:gdLst>
              <a:gd name="T0" fmla="*/ 0 w 2072"/>
              <a:gd name="T1" fmla="*/ 2147483647 h 5"/>
              <a:gd name="T2" fmla="*/ 2147483647 w 2072"/>
              <a:gd name="T3" fmla="*/ 0 h 5"/>
              <a:gd name="T4" fmla="*/ 2147483647 w 2072"/>
              <a:gd name="T5" fmla="*/ 0 h 5"/>
              <a:gd name="T6" fmla="*/ 0 60000 65536"/>
              <a:gd name="T7" fmla="*/ 0 60000 65536"/>
              <a:gd name="T8" fmla="*/ 0 60000 65536"/>
              <a:gd name="T9" fmla="*/ 0 w 2072"/>
              <a:gd name="T10" fmla="*/ 0 h 5"/>
              <a:gd name="T11" fmla="*/ 2072 w 2072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" h="5">
                <a:moveTo>
                  <a:pt x="0" y="5"/>
                </a:moveTo>
                <a:lnTo>
                  <a:pt x="12" y="0"/>
                </a:lnTo>
                <a:lnTo>
                  <a:pt x="2072" y="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27" name="Line 17"/>
          <p:cNvSpPr>
            <a:spLocks noChangeShapeType="1"/>
          </p:cNvSpPr>
          <p:nvPr/>
        </p:nvSpPr>
        <p:spPr bwMode="auto">
          <a:xfrm>
            <a:off x="6859588" y="4159250"/>
            <a:ext cx="0" cy="16764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454775" y="6046788"/>
          <a:ext cx="9604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Equation" r:id="rId3" imgW="444307" imgH="203112" progId="">
                  <p:embed/>
                </p:oleObj>
              </mc:Choice>
              <mc:Fallback>
                <p:oleObj name="Equation" r:id="rId3" imgW="444307" imgH="203112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6046788"/>
                        <a:ext cx="96043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8" name="Line 19"/>
          <p:cNvSpPr>
            <a:spLocks noChangeShapeType="1"/>
          </p:cNvSpPr>
          <p:nvPr/>
        </p:nvSpPr>
        <p:spPr bwMode="auto">
          <a:xfrm flipV="1">
            <a:off x="53340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29" name="Line 20"/>
          <p:cNvSpPr>
            <a:spLocks noChangeShapeType="1"/>
          </p:cNvSpPr>
          <p:nvPr/>
        </p:nvSpPr>
        <p:spPr bwMode="auto">
          <a:xfrm flipV="1">
            <a:off x="83820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30" name="Line 21"/>
          <p:cNvSpPr>
            <a:spLocks noChangeShapeType="1"/>
          </p:cNvSpPr>
          <p:nvPr/>
        </p:nvSpPr>
        <p:spPr bwMode="auto">
          <a:xfrm flipH="1">
            <a:off x="5334000" y="6248400"/>
            <a:ext cx="9906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31" name="Line 22"/>
          <p:cNvSpPr>
            <a:spLocks noChangeShapeType="1"/>
          </p:cNvSpPr>
          <p:nvPr/>
        </p:nvSpPr>
        <p:spPr bwMode="auto">
          <a:xfrm>
            <a:off x="7543800" y="6248400"/>
            <a:ext cx="8382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32" name="Text Box 23"/>
          <p:cNvSpPr txBox="1">
            <a:spLocks noChangeArrowheads="1"/>
          </p:cNvSpPr>
          <p:nvPr/>
        </p:nvSpPr>
        <p:spPr bwMode="auto">
          <a:xfrm>
            <a:off x="6400800" y="51054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99.7%</a:t>
            </a:r>
          </a:p>
        </p:txBody>
      </p:sp>
      <p:sp>
        <p:nvSpPr>
          <p:cNvPr id="21533" name="Text Box 24"/>
          <p:cNvSpPr txBox="1">
            <a:spLocks noChangeArrowheads="1"/>
          </p:cNvSpPr>
          <p:nvPr/>
        </p:nvSpPr>
        <p:spPr bwMode="auto">
          <a:xfrm>
            <a:off x="1905000" y="5181600"/>
            <a:ext cx="1066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95%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1909763" y="6122988"/>
          <a:ext cx="9604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5" imgW="444307" imgH="203112" progId="">
                  <p:embed/>
                </p:oleObj>
              </mc:Choice>
              <mc:Fallback>
                <p:oleObj name="Equation" r:id="rId5" imgW="444307" imgH="203112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6122988"/>
                        <a:ext cx="960437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4" name="Line 26"/>
          <p:cNvSpPr>
            <a:spLocks noChangeShapeType="1"/>
          </p:cNvSpPr>
          <p:nvPr/>
        </p:nvSpPr>
        <p:spPr bwMode="auto">
          <a:xfrm flipV="1">
            <a:off x="12192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35" name="Line 27"/>
          <p:cNvSpPr>
            <a:spLocks noChangeShapeType="1"/>
          </p:cNvSpPr>
          <p:nvPr/>
        </p:nvSpPr>
        <p:spPr bwMode="auto">
          <a:xfrm flipV="1">
            <a:off x="3352800" y="5715000"/>
            <a:ext cx="0" cy="685800"/>
          </a:xfrm>
          <a:prstGeom prst="line">
            <a:avLst/>
          </a:prstGeom>
          <a:noFill/>
          <a:ln w="28575">
            <a:solidFill>
              <a:srgbClr val="9900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36" name="Line 28"/>
          <p:cNvSpPr>
            <a:spLocks noChangeShapeType="1"/>
          </p:cNvSpPr>
          <p:nvPr/>
        </p:nvSpPr>
        <p:spPr bwMode="auto">
          <a:xfrm flipH="1">
            <a:off x="1241425" y="6324600"/>
            <a:ext cx="538163" cy="1588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37" name="Line 29"/>
          <p:cNvSpPr>
            <a:spLocks noChangeShapeType="1"/>
          </p:cNvSpPr>
          <p:nvPr/>
        </p:nvSpPr>
        <p:spPr bwMode="auto">
          <a:xfrm>
            <a:off x="2971800" y="6324600"/>
            <a:ext cx="381000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1538" name="TextBox 3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F9B28C78-6E23-41E3-BAC2-ED0C977461BD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3005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Empirical Rule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ko-KR" smtClean="0">
                <a:latin typeface="Times New Roman" pitchFamily="18" charset="0"/>
                <a:ea typeface="Gulim" charset="-127"/>
              </a:rPr>
              <a:t>Suppose that the variable Math SAT scores is bell-shaped with a mean of 500 and a standard deviation of 90.  Then,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en-US" sz="16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68% of all test takers scored between 410 and 590  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90).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endParaRPr lang="en-US" sz="14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95% of all test takers scored between 320 and 680  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180).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endParaRPr lang="en-US" sz="140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</a:rPr>
              <a:t>99.7% of all test takers scored between 230 and 770      (500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mtClean="0">
                <a:latin typeface="Times New Roman" pitchFamily="18" charset="0"/>
              </a:rPr>
              <a:t> 270).</a:t>
            </a:r>
          </a:p>
        </p:txBody>
      </p:sp>
      <p:sp>
        <p:nvSpPr>
          <p:cNvPr id="130053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E243AE0-212F-4609-BE28-FB2F03C664E0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3107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1676400" y="4343400"/>
            <a:ext cx="6400800" cy="1828800"/>
          </a:xfrm>
          <a:prstGeom prst="rect">
            <a:avLst/>
          </a:prstGeom>
          <a:solidFill>
            <a:srgbClr val="CBDD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543800" cy="4267200"/>
          </a:xfrm>
        </p:spPr>
        <p:txBody>
          <a:bodyPr/>
          <a:lstStyle/>
          <a:p>
            <a:pPr eaLnBrk="1" hangingPunct="1"/>
            <a:r>
              <a:rPr lang="en-US" smtClean="0"/>
              <a:t>Regardless of how the data are distributed, at least </a:t>
            </a:r>
            <a:r>
              <a:rPr lang="en-US" smtClean="0">
                <a:solidFill>
                  <a:schemeClr val="folHlink"/>
                </a:solidFill>
              </a:rPr>
              <a:t>(1 - 1/k</a:t>
            </a:r>
            <a:r>
              <a:rPr lang="en-US" baseline="30000" smtClean="0">
                <a:solidFill>
                  <a:schemeClr val="folHlink"/>
                </a:solidFill>
              </a:rPr>
              <a:t>2</a:t>
            </a:r>
            <a:r>
              <a:rPr lang="en-US" smtClean="0">
                <a:solidFill>
                  <a:schemeClr val="folHlink"/>
                </a:solidFill>
              </a:rPr>
              <a:t>) x 100%</a:t>
            </a:r>
            <a:r>
              <a:rPr lang="en-US" smtClean="0"/>
              <a:t> of the values will fall within </a:t>
            </a:r>
            <a:r>
              <a:rPr lang="en-US" smtClean="0">
                <a:solidFill>
                  <a:schemeClr val="folHlink"/>
                </a:solidFill>
              </a:rPr>
              <a:t>k</a:t>
            </a:r>
            <a:r>
              <a:rPr lang="en-US" smtClean="0"/>
              <a:t> standard deviations of the mean (for k &gt; 1)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z="2800" smtClean="0"/>
              <a:t> </a:t>
            </a:r>
            <a:r>
              <a:rPr lang="en-US" smtClean="0"/>
              <a:t>Examples: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sz="2000" smtClean="0">
              <a:solidFill>
                <a:schemeClr val="folHlink"/>
              </a:solidFill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(1 - 1/2</a:t>
            </a:r>
            <a:r>
              <a:rPr lang="en-US" sz="2400" baseline="30000" smtClean="0"/>
              <a:t>2</a:t>
            </a:r>
            <a:r>
              <a:rPr lang="en-US" sz="2400" smtClean="0"/>
              <a:t>) x 100% = </a:t>
            </a:r>
            <a:r>
              <a:rPr lang="en-US" sz="2400" smtClean="0">
                <a:solidFill>
                  <a:schemeClr val="folHlink"/>
                </a:solidFill>
              </a:rPr>
              <a:t>75% </a:t>
            </a:r>
            <a:r>
              <a:rPr lang="en-US" sz="2400" smtClean="0"/>
              <a:t>…........ </a:t>
            </a:r>
            <a:r>
              <a:rPr lang="en-US" sz="2400" smtClean="0">
                <a:solidFill>
                  <a:schemeClr val="folHlink"/>
                </a:solidFill>
              </a:rPr>
              <a:t>k=2  (</a:t>
            </a:r>
            <a:r>
              <a:rPr lang="el-GR" sz="2400" smtClean="0">
                <a:solidFill>
                  <a:schemeClr val="folHlink"/>
                </a:solidFill>
                <a:cs typeface="Arial" charset="0"/>
              </a:rPr>
              <a:t>μ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± 2</a:t>
            </a:r>
            <a:r>
              <a:rPr lang="el-GR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σ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)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		(1 - 1/3</a:t>
            </a:r>
            <a:r>
              <a:rPr lang="en-US" sz="2400" baseline="30000" smtClean="0"/>
              <a:t>2</a:t>
            </a:r>
            <a:r>
              <a:rPr lang="en-US" sz="2400" smtClean="0"/>
              <a:t>) x 100% = </a:t>
            </a:r>
            <a:r>
              <a:rPr lang="en-US" sz="2400" smtClean="0">
                <a:solidFill>
                  <a:schemeClr val="folHlink"/>
                </a:solidFill>
              </a:rPr>
              <a:t>89% </a:t>
            </a:r>
            <a:r>
              <a:rPr lang="en-US" sz="2400" smtClean="0"/>
              <a:t>………. </a:t>
            </a:r>
            <a:r>
              <a:rPr lang="en-US" sz="2400" smtClean="0">
                <a:solidFill>
                  <a:schemeClr val="folHlink"/>
                </a:solidFill>
              </a:rPr>
              <a:t>k=3  (</a:t>
            </a:r>
            <a:r>
              <a:rPr lang="el-GR" sz="2400" smtClean="0">
                <a:solidFill>
                  <a:schemeClr val="folHlink"/>
                </a:solidFill>
                <a:cs typeface="Arial" charset="0"/>
              </a:rPr>
              <a:t>μ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 </a:t>
            </a:r>
            <a:r>
              <a:rPr lang="en-US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± 3</a:t>
            </a:r>
            <a:r>
              <a:rPr lang="el-GR" sz="2400" smtClean="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σ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131077" name="Rectangle 4"/>
          <p:cNvSpPr>
            <a:spLocks noChangeArrowheads="1"/>
          </p:cNvSpPr>
          <p:nvPr/>
        </p:nvSpPr>
        <p:spPr bwMode="auto">
          <a:xfrm>
            <a:off x="9144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4000">
                <a:solidFill>
                  <a:schemeClr val="tx2"/>
                </a:solidFill>
              </a:rPr>
              <a:t>Chebyshev Rule</a:t>
            </a:r>
          </a:p>
        </p:txBody>
      </p:sp>
      <p:sp>
        <p:nvSpPr>
          <p:cNvPr id="131078" name="Rectangle 5"/>
          <p:cNvSpPr>
            <a:spLocks noChangeArrowheads="1"/>
          </p:cNvSpPr>
          <p:nvPr/>
        </p:nvSpPr>
        <p:spPr bwMode="auto">
          <a:xfrm>
            <a:off x="6172200" y="4322763"/>
            <a:ext cx="96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within</a:t>
            </a:r>
          </a:p>
        </p:txBody>
      </p:sp>
      <p:sp>
        <p:nvSpPr>
          <p:cNvPr id="131079" name="Rectangle 6"/>
          <p:cNvSpPr>
            <a:spLocks noChangeArrowheads="1"/>
          </p:cNvSpPr>
          <p:nvPr/>
        </p:nvSpPr>
        <p:spPr bwMode="auto">
          <a:xfrm>
            <a:off x="3048000" y="4322763"/>
            <a:ext cx="1200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 least</a:t>
            </a:r>
          </a:p>
        </p:txBody>
      </p:sp>
      <p:sp>
        <p:nvSpPr>
          <p:cNvPr id="131080" name="Line 7"/>
          <p:cNvSpPr>
            <a:spLocks noChangeShapeType="1"/>
          </p:cNvSpPr>
          <p:nvPr/>
        </p:nvSpPr>
        <p:spPr bwMode="auto">
          <a:xfrm>
            <a:off x="1905000" y="4799013"/>
            <a:ext cx="5943600" cy="47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31081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Grp="1" noChangeArrowheads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>
              <a:defRPr/>
            </a:pPr>
            <a:r>
              <a:rPr lang="en-US" sz="1000">
                <a:latin typeface="Arial" pitchFamily="34" charset="0"/>
                <a:cs typeface="+mn-cs"/>
              </a:rPr>
              <a:t>Chap 3-</a:t>
            </a:r>
            <a:fld id="{EF449352-A1D2-4333-8934-E3EF890D1CDB}" type="slidenum">
              <a:rPr lang="en-US" sz="1000">
                <a:latin typeface="Arial" pitchFamily="34" charset="0"/>
                <a:cs typeface="+mn-cs"/>
              </a:rPr>
              <a:pPr algn="r">
                <a:defRPr/>
              </a:pPr>
              <a:t>59</a:t>
            </a:fld>
            <a:endParaRPr lang="en-US" sz="1000">
              <a:latin typeface="Arial" pitchFamily="34" charset="0"/>
              <a:cs typeface="+mn-cs"/>
            </a:endParaRPr>
          </a:p>
        </p:txBody>
      </p:sp>
      <p:sp>
        <p:nvSpPr>
          <p:cNvPr id="150531" name="Footer Placeholder 17"/>
          <p:cNvSpPr txBox="1">
            <a:spLocks noGrp="1" noChangeArrowheads="1"/>
          </p:cNvSpPr>
          <p:nvPr/>
        </p:nvSpPr>
        <p:spPr bwMode="auto">
          <a:xfrm>
            <a:off x="0" y="6599238"/>
            <a:ext cx="4800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Copyright ©2013 Pearson Education, Inc. publishing as Prentice Hall </a:t>
            </a:r>
          </a:p>
          <a:p>
            <a:endParaRPr lang="en-US" sz="1000"/>
          </a:p>
        </p:txBody>
      </p:sp>
      <p:sp>
        <p:nvSpPr>
          <p:cNvPr id="150534" name="Rectangle 4"/>
          <p:cNvSpPr>
            <a:spLocks noChangeArrowheads="1"/>
          </p:cNvSpPr>
          <p:nvPr/>
        </p:nvSpPr>
        <p:spPr bwMode="auto">
          <a:xfrm>
            <a:off x="9144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3600">
                <a:solidFill>
                  <a:schemeClr val="tx2"/>
                </a:solidFill>
              </a:rPr>
              <a:t>Empirical Rule and </a:t>
            </a:r>
            <a:r>
              <a:rPr lang="en-US" sz="3600"/>
              <a:t> </a:t>
            </a:r>
            <a:r>
              <a:rPr lang="en-US" sz="3600">
                <a:solidFill>
                  <a:schemeClr val="tx2"/>
                </a:solidFill>
              </a:rPr>
              <a:t>Chebyshev Rule</a:t>
            </a:r>
          </a:p>
        </p:txBody>
      </p:sp>
      <p:sp>
        <p:nvSpPr>
          <p:cNvPr id="150538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914400" y="2133600"/>
            <a:ext cx="723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Compare </a:t>
            </a:r>
            <a:r>
              <a:rPr lang="en-US"/>
              <a:t>Empirical Rule and  Chebyshev Rule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8AB41C99-E2AA-4FBD-A37A-680E2907D35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662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Median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5029200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folHlink"/>
              </a:solidFill>
            </a:endParaRPr>
          </a:p>
          <a:p>
            <a:pPr eaLnBrk="1" hangingPunct="1"/>
            <a:r>
              <a:rPr lang="en-US" smtClean="0"/>
              <a:t>In an ordered array, the median is the “middle” number (50% above, 50% below)</a:t>
            </a:r>
          </a:p>
          <a:p>
            <a:pPr eaLnBrk="1" hangingPunct="1"/>
            <a:endParaRPr lang="en-US" sz="2700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z="2700" smtClean="0"/>
          </a:p>
          <a:p>
            <a:pPr eaLnBrk="1" hangingPunct="1"/>
            <a:r>
              <a:rPr lang="en-US" sz="2700" smtClean="0"/>
              <a:t>Not affected by extreme values</a:t>
            </a:r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 rot="-5400000">
            <a:off x="56769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0" name="AutoShape 13"/>
          <p:cNvSpPr>
            <a:spLocks noChangeArrowheads="1"/>
          </p:cNvSpPr>
          <p:nvPr/>
        </p:nvSpPr>
        <p:spPr bwMode="auto">
          <a:xfrm rot="-5400000">
            <a:off x="1333500" y="4305300"/>
            <a:ext cx="457200" cy="228600"/>
          </a:xfrm>
          <a:prstGeom prst="rightArrow">
            <a:avLst>
              <a:gd name="adj1" fmla="val 50000"/>
              <a:gd name="adj2" fmla="val 5037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1" name="Rectangle 14"/>
          <p:cNvSpPr>
            <a:spLocks noChangeArrowheads="1"/>
          </p:cNvSpPr>
          <p:nvPr/>
        </p:nvSpPr>
        <p:spPr bwMode="auto">
          <a:xfrm>
            <a:off x="1447800" y="4724400"/>
            <a:ext cx="19812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Median = 13</a:t>
            </a:r>
          </a:p>
        </p:txBody>
      </p:sp>
      <p:sp>
        <p:nvSpPr>
          <p:cNvPr id="26632" name="Rectangle 23"/>
          <p:cNvSpPr>
            <a:spLocks noChangeArrowheads="1"/>
          </p:cNvSpPr>
          <p:nvPr/>
        </p:nvSpPr>
        <p:spPr bwMode="auto">
          <a:xfrm>
            <a:off x="5791200" y="4724400"/>
            <a:ext cx="2057400" cy="45878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Median = 13</a:t>
            </a: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522288" y="3798888"/>
            <a:ext cx="39846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11  12  13  14  15  16  17  18  19 20</a:t>
            </a: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6096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6635" name="Oval 9"/>
          <p:cNvSpPr>
            <a:spLocks noChangeArrowheads="1"/>
          </p:cNvSpPr>
          <p:nvPr/>
        </p:nvSpPr>
        <p:spPr bwMode="auto">
          <a:xfrm>
            <a:off x="6096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6" name="Oval 10"/>
          <p:cNvSpPr>
            <a:spLocks noChangeArrowheads="1"/>
          </p:cNvSpPr>
          <p:nvPr/>
        </p:nvSpPr>
        <p:spPr bwMode="auto">
          <a:xfrm>
            <a:off x="984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7" name="Oval 11"/>
          <p:cNvSpPr>
            <a:spLocks noChangeArrowheads="1"/>
          </p:cNvSpPr>
          <p:nvPr/>
        </p:nvSpPr>
        <p:spPr bwMode="auto">
          <a:xfrm>
            <a:off x="13747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8" name="Oval 12"/>
          <p:cNvSpPr>
            <a:spLocks noChangeArrowheads="1"/>
          </p:cNvSpPr>
          <p:nvPr/>
        </p:nvSpPr>
        <p:spPr bwMode="auto">
          <a:xfrm>
            <a:off x="17430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39" name="Oval 13"/>
          <p:cNvSpPr>
            <a:spLocks noChangeArrowheads="1"/>
          </p:cNvSpPr>
          <p:nvPr/>
        </p:nvSpPr>
        <p:spPr bwMode="auto">
          <a:xfrm>
            <a:off x="212725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4724400" y="3810000"/>
            <a:ext cx="4114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  11  12  13  14  15  16  17  18  19 20</a:t>
            </a:r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4953000" y="3657600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6642" name="Oval 19"/>
          <p:cNvSpPr>
            <a:spLocks noChangeArrowheads="1"/>
          </p:cNvSpPr>
          <p:nvPr/>
        </p:nvSpPr>
        <p:spPr bwMode="auto">
          <a:xfrm>
            <a:off x="4935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3" name="Oval 20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4" name="Oval 21"/>
          <p:cNvSpPr>
            <a:spLocks noChangeArrowheads="1"/>
          </p:cNvSpPr>
          <p:nvPr/>
        </p:nvSpPr>
        <p:spPr bwMode="auto">
          <a:xfrm>
            <a:off x="5715000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5" name="Oval 22"/>
          <p:cNvSpPr>
            <a:spLocks noChangeArrowheads="1"/>
          </p:cNvSpPr>
          <p:nvPr/>
        </p:nvSpPr>
        <p:spPr bwMode="auto">
          <a:xfrm>
            <a:off x="6078538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6646" name="Oval 23"/>
          <p:cNvSpPr>
            <a:spLocks noChangeArrowheads="1"/>
          </p:cNvSpPr>
          <p:nvPr/>
        </p:nvSpPr>
        <p:spPr bwMode="auto">
          <a:xfrm>
            <a:off x="8296275" y="3657600"/>
            <a:ext cx="228600" cy="2286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cxnSp>
        <p:nvCxnSpPr>
          <p:cNvPr id="26647" name="Straight Connector 40"/>
          <p:cNvCxnSpPr>
            <a:cxnSpLocks noChangeShapeType="1"/>
          </p:cNvCxnSpPr>
          <p:nvPr/>
        </p:nvCxnSpPr>
        <p:spPr bwMode="auto">
          <a:xfrm>
            <a:off x="4953000" y="3895725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6648" name="Straight Connector 41"/>
          <p:cNvCxnSpPr>
            <a:cxnSpLocks noChangeShapeType="1"/>
          </p:cNvCxnSpPr>
          <p:nvPr/>
        </p:nvCxnSpPr>
        <p:spPr bwMode="auto">
          <a:xfrm>
            <a:off x="609600" y="3886200"/>
            <a:ext cx="3581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6649" name="TextBox 42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 txBox="1">
            <a:spLocks noGrp="1" noChangeArrowheads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>
              <a:defRPr/>
            </a:pPr>
            <a:r>
              <a:rPr lang="en-US" sz="1000">
                <a:latin typeface="Arial" pitchFamily="34" charset="0"/>
                <a:cs typeface="+mn-cs"/>
              </a:rPr>
              <a:t>Chap 3-</a:t>
            </a:r>
            <a:fld id="{951254A3-E88F-477A-B29B-1C14F6F74FD3}" type="slidenum">
              <a:rPr lang="en-US" sz="1000">
                <a:latin typeface="Arial" pitchFamily="34" charset="0"/>
                <a:cs typeface="+mn-cs"/>
              </a:rPr>
              <a:pPr algn="r">
                <a:defRPr/>
              </a:pPr>
              <a:t>60</a:t>
            </a:fld>
            <a:endParaRPr lang="en-US" sz="1000">
              <a:latin typeface="Arial" pitchFamily="34" charset="0"/>
              <a:cs typeface="+mn-cs"/>
            </a:endParaRPr>
          </a:p>
        </p:txBody>
      </p:sp>
      <p:sp>
        <p:nvSpPr>
          <p:cNvPr id="151555" name="Footer Placeholder 17"/>
          <p:cNvSpPr txBox="1">
            <a:spLocks noGrp="1" noChangeArrowheads="1"/>
          </p:cNvSpPr>
          <p:nvPr/>
        </p:nvSpPr>
        <p:spPr bwMode="auto">
          <a:xfrm>
            <a:off x="0" y="6599238"/>
            <a:ext cx="4800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Copyright ©2013 Pearson Education, Inc. publishing as Prentice Hall </a:t>
            </a:r>
          </a:p>
          <a:p>
            <a:endParaRPr lang="en-US" sz="1000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914400" y="381000"/>
            <a:ext cx="772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r>
              <a:rPr lang="en-US" sz="3600">
                <a:solidFill>
                  <a:schemeClr val="tx2"/>
                </a:solidFill>
              </a:rPr>
              <a:t>Empirical Rule and </a:t>
            </a:r>
            <a:r>
              <a:rPr lang="en-US" sz="3600"/>
              <a:t> </a:t>
            </a:r>
            <a:r>
              <a:rPr lang="en-US" sz="3600">
                <a:solidFill>
                  <a:schemeClr val="tx2"/>
                </a:solidFill>
              </a:rPr>
              <a:t>Chebyshev Rule</a:t>
            </a:r>
          </a:p>
        </p:txBody>
      </p:sp>
      <p:sp>
        <p:nvSpPr>
          <p:cNvPr id="151557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51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85534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838200" y="1828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/>
              <a:t> Answer: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1892B05F-AF2E-431B-A0FD-28EEBF5C82AF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2765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Covariance</a:t>
            </a:r>
          </a:p>
        </p:txBody>
      </p:sp>
      <p:sp>
        <p:nvSpPr>
          <p:cNvPr id="276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760913"/>
          </a:xfrm>
        </p:spPr>
        <p:txBody>
          <a:bodyPr/>
          <a:lstStyle/>
          <a:p>
            <a:pPr eaLnBrk="1" hangingPunct="1"/>
            <a:r>
              <a:rPr lang="en-US" sz="2400" smtClean="0"/>
              <a:t>The covariance measures the strength of the linear relationship between </a:t>
            </a:r>
            <a:r>
              <a:rPr lang="en-US" sz="2400" b="1" smtClean="0">
                <a:solidFill>
                  <a:schemeClr val="folHlink"/>
                </a:solidFill>
              </a:rPr>
              <a:t>two numerical variables </a:t>
            </a:r>
            <a:r>
              <a:rPr lang="en-US" sz="2400" smtClean="0"/>
              <a:t>(X &amp; Y)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The </a:t>
            </a:r>
            <a:r>
              <a:rPr lang="en-US" sz="2400" smtClean="0">
                <a:solidFill>
                  <a:schemeClr val="folHlink"/>
                </a:solidFill>
              </a:rPr>
              <a:t>sample covariance</a:t>
            </a:r>
            <a:r>
              <a:rPr lang="en-US" sz="2400" smtClean="0"/>
              <a:t>: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Only concerned with the strength of the relationship </a:t>
            </a:r>
          </a:p>
          <a:p>
            <a:pPr eaLnBrk="1" hangingPunct="1">
              <a:spcBef>
                <a:spcPct val="40000"/>
              </a:spcBef>
            </a:pPr>
            <a:r>
              <a:rPr lang="en-US" sz="2400" smtClean="0"/>
              <a:t>No causal effect is implied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133600" y="3657600"/>
          <a:ext cx="48768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3" imgW="2044700" imgH="609600" progId="">
                  <p:embed/>
                </p:oleObj>
              </mc:Choice>
              <mc:Fallback>
                <p:oleObj name="Equation" r:id="rId3" imgW="2044700" imgH="609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4876800" cy="1450975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069A5560-C000-4927-9787-6B844BBD7906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3312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folHlink"/>
                </a:solidFill>
              </a:rPr>
              <a:t>Covariance</a:t>
            </a:r>
            <a:r>
              <a:rPr lang="en-US" sz="3200" smtClean="0"/>
              <a:t> between two variables: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0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0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&gt; 0       X and Y tend to move in the 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same</a:t>
            </a:r>
            <a:r>
              <a:rPr lang="en-US" sz="2400" smtClean="0">
                <a:sym typeface="Symbol" pitchFamily="18" charset="2"/>
              </a:rPr>
              <a:t> direction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&lt; 0       X and Y tend to move in </a:t>
            </a:r>
            <a:r>
              <a:rPr lang="en-US" sz="2400" smtClean="0">
                <a:solidFill>
                  <a:schemeClr val="folHlink"/>
                </a:solidFill>
                <a:sym typeface="Symbol" pitchFamily="18" charset="2"/>
              </a:rPr>
              <a:t>opposite</a:t>
            </a:r>
            <a:r>
              <a:rPr lang="en-US" sz="2400" smtClean="0">
                <a:sym typeface="Symbol" pitchFamily="18" charset="2"/>
              </a:rPr>
              <a:t> directions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cov(X,Y) = 0       X and Y are independent</a:t>
            </a:r>
          </a:p>
          <a:p>
            <a:pPr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z="3200" smtClean="0">
                <a:sym typeface="Symbol" pitchFamily="18" charset="2"/>
              </a:rPr>
              <a:t>The covariance has a major flaw:</a:t>
            </a:r>
          </a:p>
          <a:p>
            <a:pPr lvl="1" eaLnBrk="1" hangingPunct="1">
              <a:lnSpc>
                <a:spcPct val="110000"/>
              </a:lnSpc>
              <a:spcBef>
                <a:spcPct val="60000"/>
              </a:spcBef>
            </a:pPr>
            <a:r>
              <a:rPr lang="en-US" smtClean="0">
                <a:sym typeface="Symbol" pitchFamily="18" charset="2"/>
              </a:rPr>
              <a:t>It is not possible to determine the relative strength of the relationship from the size of the covariance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sym typeface="Symbol" pitchFamily="18" charset="2"/>
            </a:endParaRP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Covariance</a:t>
            </a:r>
          </a:p>
        </p:txBody>
      </p:sp>
      <p:sp>
        <p:nvSpPr>
          <p:cNvPr id="133125" name="Line 4"/>
          <p:cNvSpPr>
            <a:spLocks noChangeShapeType="1"/>
          </p:cNvSpPr>
          <p:nvPr/>
        </p:nvSpPr>
        <p:spPr bwMode="auto">
          <a:xfrm>
            <a:off x="2362200" y="26670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fr-FR"/>
          </a:p>
        </p:txBody>
      </p:sp>
      <p:sp>
        <p:nvSpPr>
          <p:cNvPr id="133126" name="Line 5"/>
          <p:cNvSpPr>
            <a:spLocks noChangeShapeType="1"/>
          </p:cNvSpPr>
          <p:nvPr/>
        </p:nvSpPr>
        <p:spPr bwMode="auto">
          <a:xfrm>
            <a:off x="2362200" y="32766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fr-FR"/>
          </a:p>
        </p:txBody>
      </p:sp>
      <p:sp>
        <p:nvSpPr>
          <p:cNvPr id="133127" name="Line 6"/>
          <p:cNvSpPr>
            <a:spLocks noChangeShapeType="1"/>
          </p:cNvSpPr>
          <p:nvPr/>
        </p:nvSpPr>
        <p:spPr bwMode="auto">
          <a:xfrm>
            <a:off x="2362200" y="38862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</p:spPr>
        <p:txBody>
          <a:bodyPr lIns="90488" tIns="44450" rIns="90488" bIns="44450">
            <a:spAutoFit/>
          </a:bodyPr>
          <a:lstStyle/>
          <a:p>
            <a:endParaRPr lang="fr-FR"/>
          </a:p>
        </p:txBody>
      </p:sp>
      <p:sp>
        <p:nvSpPr>
          <p:cNvPr id="133128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0045135D-90EC-4E57-940B-AFCF9DD07F2B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28687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86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Coefficient of Correlation</a:t>
            </a:r>
          </a:p>
        </p:txBody>
      </p:sp>
      <p:sp>
        <p:nvSpPr>
          <p:cNvPr id="286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532313"/>
          </a:xfrm>
        </p:spPr>
        <p:txBody>
          <a:bodyPr/>
          <a:lstStyle/>
          <a:p>
            <a:pPr eaLnBrk="1" hangingPunct="1"/>
            <a:r>
              <a:rPr lang="en-US" smtClean="0"/>
              <a:t>Measures the relative strength of the linear relationship between two numerical variables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Sample coefficient of correlation</a:t>
            </a:r>
            <a:r>
              <a:rPr lang="en-US" smtClean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mtClean="0"/>
              <a:t>where</a:t>
            </a:r>
          </a:p>
        </p:txBody>
      </p:sp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3276600" y="3352800"/>
          <a:ext cx="23399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3" imgW="927100" imgH="431800" progId="">
                  <p:embed/>
                </p:oleObj>
              </mc:Choice>
              <mc:Fallback>
                <p:oleObj name="Equation" r:id="rId3" imgW="927100" imgH="43180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2339975" cy="1089025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4038600" y="5176838"/>
          <a:ext cx="2209800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5" imgW="1244600" imgH="647700" progId="">
                  <p:embed/>
                </p:oleObj>
              </mc:Choice>
              <mc:Fallback>
                <p:oleObj name="Equation" r:id="rId5" imgW="1244600" imgH="6477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76838"/>
                        <a:ext cx="2209800" cy="1147762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304800" y="5164138"/>
          <a:ext cx="3509963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7" imgW="1955800" imgH="647700" progId="">
                  <p:embed/>
                </p:oleObj>
              </mc:Choice>
              <mc:Fallback>
                <p:oleObj name="Equation" r:id="rId7" imgW="1955800" imgH="6477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64138"/>
                        <a:ext cx="3509963" cy="1160462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6424613" y="5181600"/>
          <a:ext cx="2208212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9" imgW="1244600" imgH="647700" progId="">
                  <p:embed/>
                </p:oleObj>
              </mc:Choice>
              <mc:Fallback>
                <p:oleObj name="Equation" r:id="rId9" imgW="1244600" imgH="6477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5181600"/>
                        <a:ext cx="2208212" cy="1147763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0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5BC4A62A-AF44-4C71-B3F5-94F83823864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3619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Features of the</a:t>
            </a:r>
            <a:br>
              <a:rPr lang="en-US" smtClean="0"/>
            </a:br>
            <a:r>
              <a:rPr lang="en-US" smtClean="0"/>
              <a:t>Coefficient of Correlation</a:t>
            </a: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80772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smtClean="0"/>
              <a:t>The population coefficient of correlation is referred as </a:t>
            </a:r>
            <a:r>
              <a:rPr lang="el-GR" sz="2400" smtClean="0">
                <a:cs typeface="Arial" charset="0"/>
              </a:rPr>
              <a:t>ρ</a:t>
            </a:r>
            <a:r>
              <a:rPr lang="en-US" sz="2400" smtClean="0">
                <a:cs typeface="Arial" charset="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cs typeface="Arial" charset="0"/>
              </a:rPr>
              <a:t>The sample coefficient of correlation is referred to as r.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>
                <a:cs typeface="Arial" charset="0"/>
              </a:rPr>
              <a:t>Either </a:t>
            </a:r>
            <a:r>
              <a:rPr lang="el-GR" sz="2400" smtClean="0">
                <a:cs typeface="Arial" charset="0"/>
              </a:rPr>
              <a:t>ρ</a:t>
            </a:r>
            <a:r>
              <a:rPr lang="en-US" sz="2400" smtClean="0">
                <a:cs typeface="Arial" charset="0"/>
              </a:rPr>
              <a:t> or r have the following features:</a:t>
            </a:r>
            <a:endParaRPr lang="en-US" sz="2400" smtClean="0"/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Unit free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Ranges between –1 and 1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–1, the stronger the negative linear relationship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1, the stronger the positive linear relationship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closer to 0, the weaker the linear relationship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36197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B02D552D-207A-4067-8307-AD5149B34670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3721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37219" name="Line 108"/>
          <p:cNvSpPr>
            <a:spLocks noChangeShapeType="1"/>
          </p:cNvSpPr>
          <p:nvPr/>
        </p:nvSpPr>
        <p:spPr bwMode="auto">
          <a:xfrm>
            <a:off x="6394450" y="5181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smtClean="0"/>
              <a:t>Scatter Plots of  Sample Data with Various Coefficients of Correlation</a:t>
            </a:r>
          </a:p>
        </p:txBody>
      </p:sp>
      <p:sp>
        <p:nvSpPr>
          <p:cNvPr id="137221" name="Line 4"/>
          <p:cNvSpPr>
            <a:spLocks noChangeShapeType="1"/>
          </p:cNvSpPr>
          <p:nvPr/>
        </p:nvSpPr>
        <p:spPr bwMode="auto">
          <a:xfrm>
            <a:off x="1936750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22" name="Line 5"/>
          <p:cNvSpPr>
            <a:spLocks noChangeShapeType="1"/>
          </p:cNvSpPr>
          <p:nvPr/>
        </p:nvSpPr>
        <p:spPr bwMode="auto">
          <a:xfrm flipH="1" flipV="1">
            <a:off x="1936750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23" name="Oval 6"/>
          <p:cNvSpPr>
            <a:spLocks noChangeArrowheads="1"/>
          </p:cNvSpPr>
          <p:nvPr/>
        </p:nvSpPr>
        <p:spPr bwMode="auto">
          <a:xfrm rot="7282380" flipH="1">
            <a:off x="4054475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137224" name="Oval 7"/>
          <p:cNvSpPr>
            <a:spLocks noChangeArrowheads="1"/>
          </p:cNvSpPr>
          <p:nvPr/>
        </p:nvSpPr>
        <p:spPr bwMode="auto">
          <a:xfrm rot="7282380" flipH="1">
            <a:off x="3292475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137225" name="Oval 8"/>
          <p:cNvSpPr>
            <a:spLocks noChangeArrowheads="1"/>
          </p:cNvSpPr>
          <p:nvPr/>
        </p:nvSpPr>
        <p:spPr bwMode="auto">
          <a:xfrm rot="7282380" flipH="1">
            <a:off x="2987675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137226" name="Oval 9"/>
          <p:cNvSpPr>
            <a:spLocks noChangeArrowheads="1"/>
          </p:cNvSpPr>
          <p:nvPr/>
        </p:nvSpPr>
        <p:spPr bwMode="auto">
          <a:xfrm rot="7282380" flipH="1">
            <a:off x="1997075" y="205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137227" name="Oval 10"/>
          <p:cNvSpPr>
            <a:spLocks noChangeArrowheads="1"/>
          </p:cNvSpPr>
          <p:nvPr/>
        </p:nvSpPr>
        <p:spPr bwMode="auto">
          <a:xfrm rot="7282380" flipH="1">
            <a:off x="2378075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137228" name="Oval 11"/>
          <p:cNvSpPr>
            <a:spLocks noChangeArrowheads="1"/>
          </p:cNvSpPr>
          <p:nvPr/>
        </p:nvSpPr>
        <p:spPr bwMode="auto">
          <a:xfrm rot="7282380" flipH="1">
            <a:off x="2682875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>
              <a:solidFill>
                <a:schemeClr val="tx2"/>
              </a:solidFill>
            </a:endParaRPr>
          </a:p>
        </p:txBody>
      </p:sp>
      <p:sp>
        <p:nvSpPr>
          <p:cNvPr id="137229" name="Text Box 12"/>
          <p:cNvSpPr txBox="1">
            <a:spLocks noChangeArrowheads="1"/>
          </p:cNvSpPr>
          <p:nvPr/>
        </p:nvSpPr>
        <p:spPr bwMode="auto">
          <a:xfrm>
            <a:off x="1692275" y="16002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30" name="Line 13"/>
          <p:cNvSpPr>
            <a:spLocks noChangeShapeType="1"/>
          </p:cNvSpPr>
          <p:nvPr/>
        </p:nvSpPr>
        <p:spPr bwMode="auto">
          <a:xfrm>
            <a:off x="1920875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31" name="Oval 14"/>
          <p:cNvSpPr>
            <a:spLocks noChangeArrowheads="1"/>
          </p:cNvSpPr>
          <p:nvPr/>
        </p:nvSpPr>
        <p:spPr bwMode="auto">
          <a:xfrm rot="7282380" flipH="1">
            <a:off x="3673475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fr-FR"/>
          </a:p>
        </p:txBody>
      </p:sp>
      <p:sp>
        <p:nvSpPr>
          <p:cNvPr id="137232" name="Text Box 15"/>
          <p:cNvSpPr txBox="1">
            <a:spLocks noChangeArrowheads="1"/>
          </p:cNvSpPr>
          <p:nvPr/>
        </p:nvSpPr>
        <p:spPr bwMode="auto">
          <a:xfrm>
            <a:off x="4183063" y="3276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233" name="Line 16"/>
          <p:cNvSpPr>
            <a:spLocks noChangeShapeType="1"/>
          </p:cNvSpPr>
          <p:nvPr/>
        </p:nvSpPr>
        <p:spPr bwMode="auto">
          <a:xfrm>
            <a:off x="4891088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34" name="Line 17"/>
          <p:cNvSpPr>
            <a:spLocks noChangeShapeType="1"/>
          </p:cNvSpPr>
          <p:nvPr/>
        </p:nvSpPr>
        <p:spPr bwMode="auto">
          <a:xfrm flipH="1" flipV="1">
            <a:off x="4891088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35" name="Oval 18"/>
          <p:cNvSpPr>
            <a:spLocks noChangeArrowheads="1"/>
          </p:cNvSpPr>
          <p:nvPr/>
        </p:nvSpPr>
        <p:spPr bwMode="auto">
          <a:xfrm rot="-7282380">
            <a:off x="7008813" y="3124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36" name="Oval 19"/>
          <p:cNvSpPr>
            <a:spLocks noChangeArrowheads="1"/>
          </p:cNvSpPr>
          <p:nvPr/>
        </p:nvSpPr>
        <p:spPr bwMode="auto">
          <a:xfrm rot="-7282380">
            <a:off x="69326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37" name="Oval 20"/>
          <p:cNvSpPr>
            <a:spLocks noChangeArrowheads="1"/>
          </p:cNvSpPr>
          <p:nvPr/>
        </p:nvSpPr>
        <p:spPr bwMode="auto">
          <a:xfrm rot="-7282380">
            <a:off x="5103813" y="175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38" name="Oval 21"/>
          <p:cNvSpPr>
            <a:spLocks noChangeArrowheads="1"/>
          </p:cNvSpPr>
          <p:nvPr/>
        </p:nvSpPr>
        <p:spPr bwMode="auto">
          <a:xfrm rot="-7282380">
            <a:off x="52562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39" name="Oval 22"/>
          <p:cNvSpPr>
            <a:spLocks noChangeArrowheads="1"/>
          </p:cNvSpPr>
          <p:nvPr/>
        </p:nvSpPr>
        <p:spPr bwMode="auto">
          <a:xfrm rot="-7282380">
            <a:off x="6627813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0" name="Oval 23"/>
          <p:cNvSpPr>
            <a:spLocks noChangeArrowheads="1"/>
          </p:cNvSpPr>
          <p:nvPr/>
        </p:nvSpPr>
        <p:spPr bwMode="auto">
          <a:xfrm rot="-7282380">
            <a:off x="49514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1" name="Oval 24"/>
          <p:cNvSpPr>
            <a:spLocks noChangeArrowheads="1"/>
          </p:cNvSpPr>
          <p:nvPr/>
        </p:nvSpPr>
        <p:spPr bwMode="auto">
          <a:xfrm rot="-7282380">
            <a:off x="62468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2" name="Oval 25"/>
          <p:cNvSpPr>
            <a:spLocks noChangeArrowheads="1"/>
          </p:cNvSpPr>
          <p:nvPr/>
        </p:nvSpPr>
        <p:spPr bwMode="auto">
          <a:xfrm rot="-7282380">
            <a:off x="57134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3" name="Oval 26"/>
          <p:cNvSpPr>
            <a:spLocks noChangeArrowheads="1"/>
          </p:cNvSpPr>
          <p:nvPr/>
        </p:nvSpPr>
        <p:spPr bwMode="auto">
          <a:xfrm rot="-7282380">
            <a:off x="5942013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4" name="Oval 27"/>
          <p:cNvSpPr>
            <a:spLocks noChangeArrowheads="1"/>
          </p:cNvSpPr>
          <p:nvPr/>
        </p:nvSpPr>
        <p:spPr bwMode="auto">
          <a:xfrm rot="-7282380">
            <a:off x="678021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5" name="Oval 28"/>
          <p:cNvSpPr>
            <a:spLocks noChangeArrowheads="1"/>
          </p:cNvSpPr>
          <p:nvPr/>
        </p:nvSpPr>
        <p:spPr bwMode="auto">
          <a:xfrm rot="-7282380">
            <a:off x="53324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6" name="Oval 29"/>
          <p:cNvSpPr>
            <a:spLocks noChangeArrowheads="1"/>
          </p:cNvSpPr>
          <p:nvPr/>
        </p:nvSpPr>
        <p:spPr bwMode="auto">
          <a:xfrm rot="-7282380">
            <a:off x="6551613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endParaRPr lang="fr-FR">
              <a:solidFill>
                <a:schemeClr val="tx2"/>
              </a:solidFill>
            </a:endParaRPr>
          </a:p>
        </p:txBody>
      </p:sp>
      <p:sp>
        <p:nvSpPr>
          <p:cNvPr id="137247" name="Oval 30"/>
          <p:cNvSpPr>
            <a:spLocks noChangeArrowheads="1"/>
          </p:cNvSpPr>
          <p:nvPr/>
        </p:nvSpPr>
        <p:spPr bwMode="auto">
          <a:xfrm rot="-7282380">
            <a:off x="56372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8" name="Oval 31"/>
          <p:cNvSpPr>
            <a:spLocks noChangeArrowheads="1"/>
          </p:cNvSpPr>
          <p:nvPr/>
        </p:nvSpPr>
        <p:spPr bwMode="auto">
          <a:xfrm rot="-7282380">
            <a:off x="601821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49" name="Oval 32"/>
          <p:cNvSpPr>
            <a:spLocks noChangeArrowheads="1"/>
          </p:cNvSpPr>
          <p:nvPr/>
        </p:nvSpPr>
        <p:spPr bwMode="auto">
          <a:xfrm rot="-7282380">
            <a:off x="57896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37250" name="Text Box 33"/>
          <p:cNvSpPr txBox="1">
            <a:spLocks noChangeArrowheads="1"/>
          </p:cNvSpPr>
          <p:nvPr/>
        </p:nvSpPr>
        <p:spPr bwMode="auto">
          <a:xfrm>
            <a:off x="4646613" y="1524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51" name="Line 34"/>
          <p:cNvSpPr>
            <a:spLocks noChangeShapeType="1"/>
          </p:cNvSpPr>
          <p:nvPr/>
        </p:nvSpPr>
        <p:spPr bwMode="auto">
          <a:xfrm>
            <a:off x="487521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52" name="Text Box 35"/>
          <p:cNvSpPr txBox="1">
            <a:spLocks noChangeArrowheads="1"/>
          </p:cNvSpPr>
          <p:nvPr/>
        </p:nvSpPr>
        <p:spPr bwMode="auto">
          <a:xfrm>
            <a:off x="7137400" y="32766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253" name="Line 52"/>
          <p:cNvSpPr>
            <a:spLocks noChangeShapeType="1"/>
          </p:cNvSpPr>
          <p:nvPr/>
        </p:nvSpPr>
        <p:spPr bwMode="auto">
          <a:xfrm>
            <a:off x="34623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54" name="Line 53"/>
          <p:cNvSpPr>
            <a:spLocks noChangeShapeType="1"/>
          </p:cNvSpPr>
          <p:nvPr/>
        </p:nvSpPr>
        <p:spPr bwMode="auto">
          <a:xfrm flipV="1">
            <a:off x="3462338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55" name="Oval 54"/>
          <p:cNvSpPr>
            <a:spLocks noChangeArrowheads="1"/>
          </p:cNvSpPr>
          <p:nvPr/>
        </p:nvSpPr>
        <p:spPr bwMode="auto">
          <a:xfrm rot="-7282380">
            <a:off x="3522663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56" name="Oval 55"/>
          <p:cNvSpPr>
            <a:spLocks noChangeArrowheads="1"/>
          </p:cNvSpPr>
          <p:nvPr/>
        </p:nvSpPr>
        <p:spPr bwMode="auto">
          <a:xfrm rot="-7282380">
            <a:off x="37512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57" name="Oval 56"/>
          <p:cNvSpPr>
            <a:spLocks noChangeArrowheads="1"/>
          </p:cNvSpPr>
          <p:nvPr/>
        </p:nvSpPr>
        <p:spPr bwMode="auto">
          <a:xfrm rot="-7282380">
            <a:off x="5410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58" name="Oval 57"/>
          <p:cNvSpPr>
            <a:spLocks noChangeArrowheads="1"/>
          </p:cNvSpPr>
          <p:nvPr/>
        </p:nvSpPr>
        <p:spPr bwMode="auto">
          <a:xfrm rot="-7282380">
            <a:off x="5580063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59" name="Oval 58"/>
          <p:cNvSpPr>
            <a:spLocks noChangeArrowheads="1"/>
          </p:cNvSpPr>
          <p:nvPr/>
        </p:nvSpPr>
        <p:spPr bwMode="auto">
          <a:xfrm rot="-7282380">
            <a:off x="40386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0" name="Oval 59"/>
          <p:cNvSpPr>
            <a:spLocks noChangeArrowheads="1"/>
          </p:cNvSpPr>
          <p:nvPr/>
        </p:nvSpPr>
        <p:spPr bwMode="auto">
          <a:xfrm rot="-7282380">
            <a:off x="57912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1" name="Oval 60"/>
          <p:cNvSpPr>
            <a:spLocks noChangeArrowheads="1"/>
          </p:cNvSpPr>
          <p:nvPr/>
        </p:nvSpPr>
        <p:spPr bwMode="auto">
          <a:xfrm rot="-7282380">
            <a:off x="49530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2" name="Oval 61"/>
          <p:cNvSpPr>
            <a:spLocks noChangeArrowheads="1"/>
          </p:cNvSpPr>
          <p:nvPr/>
        </p:nvSpPr>
        <p:spPr bwMode="auto">
          <a:xfrm rot="-7282380">
            <a:off x="50292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3" name="Oval 62"/>
          <p:cNvSpPr>
            <a:spLocks noChangeArrowheads="1"/>
          </p:cNvSpPr>
          <p:nvPr/>
        </p:nvSpPr>
        <p:spPr bwMode="auto">
          <a:xfrm rot="-7282380">
            <a:off x="44196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4" name="Oval 63"/>
          <p:cNvSpPr>
            <a:spLocks noChangeArrowheads="1"/>
          </p:cNvSpPr>
          <p:nvPr/>
        </p:nvSpPr>
        <p:spPr bwMode="auto">
          <a:xfrm rot="-7282380">
            <a:off x="3581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5" name="Oval 64"/>
          <p:cNvSpPr>
            <a:spLocks noChangeArrowheads="1"/>
          </p:cNvSpPr>
          <p:nvPr/>
        </p:nvSpPr>
        <p:spPr bwMode="auto">
          <a:xfrm rot="-7282380">
            <a:off x="3810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6" name="Oval 65"/>
          <p:cNvSpPr>
            <a:spLocks noChangeArrowheads="1"/>
          </p:cNvSpPr>
          <p:nvPr/>
        </p:nvSpPr>
        <p:spPr bwMode="auto">
          <a:xfrm rot="-7282380">
            <a:off x="41910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fr-FR">
              <a:solidFill>
                <a:schemeClr val="tx2"/>
              </a:solidFill>
            </a:endParaRPr>
          </a:p>
        </p:txBody>
      </p:sp>
      <p:sp>
        <p:nvSpPr>
          <p:cNvPr id="137267" name="Oval 66"/>
          <p:cNvSpPr>
            <a:spLocks noChangeArrowheads="1"/>
          </p:cNvSpPr>
          <p:nvPr/>
        </p:nvSpPr>
        <p:spPr bwMode="auto">
          <a:xfrm rot="-7282380">
            <a:off x="5334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8" name="Oval 67"/>
          <p:cNvSpPr>
            <a:spLocks noChangeArrowheads="1"/>
          </p:cNvSpPr>
          <p:nvPr/>
        </p:nvSpPr>
        <p:spPr bwMode="auto">
          <a:xfrm rot="-7282380">
            <a:off x="45894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69" name="Oval 68"/>
          <p:cNvSpPr>
            <a:spLocks noChangeArrowheads="1"/>
          </p:cNvSpPr>
          <p:nvPr/>
        </p:nvSpPr>
        <p:spPr bwMode="auto">
          <a:xfrm rot="-7282380">
            <a:off x="45720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70" name="Text Box 69"/>
          <p:cNvSpPr txBox="1">
            <a:spLocks noChangeArrowheads="1"/>
          </p:cNvSpPr>
          <p:nvPr/>
        </p:nvSpPr>
        <p:spPr bwMode="auto">
          <a:xfrm>
            <a:off x="3194050" y="4343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71" name="Line 70"/>
          <p:cNvSpPr>
            <a:spLocks noChangeShapeType="1"/>
          </p:cNvSpPr>
          <p:nvPr/>
        </p:nvSpPr>
        <p:spPr bwMode="auto">
          <a:xfrm>
            <a:off x="34464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72" name="Oval 71"/>
          <p:cNvSpPr>
            <a:spLocks noChangeArrowheads="1"/>
          </p:cNvSpPr>
          <p:nvPr/>
        </p:nvSpPr>
        <p:spPr bwMode="auto">
          <a:xfrm rot="-7282380">
            <a:off x="5334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73" name="Text Box 72"/>
          <p:cNvSpPr txBox="1">
            <a:spLocks noChangeArrowheads="1"/>
          </p:cNvSpPr>
          <p:nvPr/>
        </p:nvSpPr>
        <p:spPr bwMode="auto">
          <a:xfrm>
            <a:off x="5708650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274" name="Line 73"/>
          <p:cNvSpPr>
            <a:spLocks noChangeShapeType="1"/>
          </p:cNvSpPr>
          <p:nvPr/>
        </p:nvSpPr>
        <p:spPr bwMode="auto">
          <a:xfrm>
            <a:off x="396875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75" name="Line 74"/>
          <p:cNvSpPr>
            <a:spLocks noChangeShapeType="1"/>
          </p:cNvSpPr>
          <p:nvPr/>
        </p:nvSpPr>
        <p:spPr bwMode="auto">
          <a:xfrm flipV="1">
            <a:off x="396875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76" name="Oval 75"/>
          <p:cNvSpPr>
            <a:spLocks noChangeArrowheads="1"/>
          </p:cNvSpPr>
          <p:nvPr/>
        </p:nvSpPr>
        <p:spPr bwMode="auto">
          <a:xfrm rot="-7282380">
            <a:off x="4572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77" name="Oval 76"/>
          <p:cNvSpPr>
            <a:spLocks noChangeArrowheads="1"/>
          </p:cNvSpPr>
          <p:nvPr/>
        </p:nvSpPr>
        <p:spPr bwMode="auto">
          <a:xfrm rot="-7282380">
            <a:off x="7620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78" name="Oval 77"/>
          <p:cNvSpPr>
            <a:spLocks noChangeArrowheads="1"/>
          </p:cNvSpPr>
          <p:nvPr/>
        </p:nvSpPr>
        <p:spPr bwMode="auto">
          <a:xfrm rot="-7282380">
            <a:off x="28194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79" name="Oval 78"/>
          <p:cNvSpPr>
            <a:spLocks noChangeArrowheads="1"/>
          </p:cNvSpPr>
          <p:nvPr/>
        </p:nvSpPr>
        <p:spPr bwMode="auto">
          <a:xfrm rot="-7282380">
            <a:off x="2438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80" name="Oval 79"/>
          <p:cNvSpPr>
            <a:spLocks noChangeArrowheads="1"/>
          </p:cNvSpPr>
          <p:nvPr/>
        </p:nvSpPr>
        <p:spPr bwMode="auto">
          <a:xfrm rot="-7282380">
            <a:off x="10668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fr-FR">
              <a:solidFill>
                <a:schemeClr val="tx2"/>
              </a:solidFill>
            </a:endParaRPr>
          </a:p>
        </p:txBody>
      </p:sp>
      <p:sp>
        <p:nvSpPr>
          <p:cNvPr id="137281" name="Oval 80"/>
          <p:cNvSpPr>
            <a:spLocks noChangeArrowheads="1"/>
          </p:cNvSpPr>
          <p:nvPr/>
        </p:nvSpPr>
        <p:spPr bwMode="auto">
          <a:xfrm rot="-7282380">
            <a:off x="1752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82" name="Oval 81"/>
          <p:cNvSpPr>
            <a:spLocks noChangeArrowheads="1"/>
          </p:cNvSpPr>
          <p:nvPr/>
        </p:nvSpPr>
        <p:spPr bwMode="auto">
          <a:xfrm rot="-7282380">
            <a:off x="1447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83" name="Text Box 82"/>
          <p:cNvSpPr txBox="1">
            <a:spLocks noChangeArrowheads="1"/>
          </p:cNvSpPr>
          <p:nvPr/>
        </p:nvSpPr>
        <p:spPr bwMode="auto">
          <a:xfrm>
            <a:off x="52388" y="4343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84" name="Line 83"/>
          <p:cNvSpPr>
            <a:spLocks noChangeShapeType="1"/>
          </p:cNvSpPr>
          <p:nvPr/>
        </p:nvSpPr>
        <p:spPr bwMode="auto">
          <a:xfrm>
            <a:off x="381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85" name="Oval 84"/>
          <p:cNvSpPr>
            <a:spLocks noChangeArrowheads="1"/>
          </p:cNvSpPr>
          <p:nvPr/>
        </p:nvSpPr>
        <p:spPr bwMode="auto">
          <a:xfrm rot="-728238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86" name="Text Box 85"/>
          <p:cNvSpPr txBox="1">
            <a:spLocks noChangeArrowheads="1"/>
          </p:cNvSpPr>
          <p:nvPr/>
        </p:nvSpPr>
        <p:spPr bwMode="auto">
          <a:xfrm>
            <a:off x="2643188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287" name="Text Box 87"/>
          <p:cNvSpPr txBox="1">
            <a:spLocks noChangeArrowheads="1"/>
          </p:cNvSpPr>
          <p:nvPr/>
        </p:nvSpPr>
        <p:spPr bwMode="auto">
          <a:xfrm>
            <a:off x="2590800" y="3581400"/>
            <a:ext cx="9159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-1</a:t>
            </a:r>
          </a:p>
        </p:txBody>
      </p:sp>
      <p:sp>
        <p:nvSpPr>
          <p:cNvPr id="137288" name="Text Box 88"/>
          <p:cNvSpPr txBox="1">
            <a:spLocks noChangeArrowheads="1"/>
          </p:cNvSpPr>
          <p:nvPr/>
        </p:nvSpPr>
        <p:spPr bwMode="auto">
          <a:xfrm>
            <a:off x="5551488" y="3590925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-.6</a:t>
            </a:r>
          </a:p>
        </p:txBody>
      </p:sp>
      <p:sp>
        <p:nvSpPr>
          <p:cNvPr id="137289" name="Text Box 90"/>
          <p:cNvSpPr txBox="1">
            <a:spLocks noChangeArrowheads="1"/>
          </p:cNvSpPr>
          <p:nvPr/>
        </p:nvSpPr>
        <p:spPr bwMode="auto">
          <a:xfrm>
            <a:off x="4122738" y="61610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+.3</a:t>
            </a:r>
          </a:p>
        </p:txBody>
      </p:sp>
      <p:sp>
        <p:nvSpPr>
          <p:cNvPr id="137290" name="Text Box 91"/>
          <p:cNvSpPr txBox="1">
            <a:spLocks noChangeArrowheads="1"/>
          </p:cNvSpPr>
          <p:nvPr/>
        </p:nvSpPr>
        <p:spPr bwMode="auto">
          <a:xfrm>
            <a:off x="1057275" y="6146800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+1</a:t>
            </a:r>
          </a:p>
        </p:txBody>
      </p:sp>
      <p:sp>
        <p:nvSpPr>
          <p:cNvPr id="137291" name="Line 92"/>
          <p:cNvSpPr>
            <a:spLocks noChangeShapeType="1"/>
          </p:cNvSpPr>
          <p:nvPr/>
        </p:nvSpPr>
        <p:spPr bwMode="auto">
          <a:xfrm>
            <a:off x="63579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92" name="Oval 95"/>
          <p:cNvSpPr>
            <a:spLocks noChangeArrowheads="1"/>
          </p:cNvSpPr>
          <p:nvPr/>
        </p:nvSpPr>
        <p:spPr bwMode="auto">
          <a:xfrm rot="-7282380">
            <a:off x="85344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93" name="Oval 96"/>
          <p:cNvSpPr>
            <a:spLocks noChangeArrowheads="1"/>
          </p:cNvSpPr>
          <p:nvPr/>
        </p:nvSpPr>
        <p:spPr bwMode="auto">
          <a:xfrm rot="-7282380">
            <a:off x="8001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94" name="Oval 99"/>
          <p:cNvSpPr>
            <a:spLocks noChangeArrowheads="1"/>
          </p:cNvSpPr>
          <p:nvPr/>
        </p:nvSpPr>
        <p:spPr bwMode="auto">
          <a:xfrm rot="-7282380">
            <a:off x="6553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95" name="Oval 100"/>
          <p:cNvSpPr>
            <a:spLocks noChangeArrowheads="1"/>
          </p:cNvSpPr>
          <p:nvPr/>
        </p:nvSpPr>
        <p:spPr bwMode="auto">
          <a:xfrm rot="-7282380">
            <a:off x="6858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96" name="Oval 101"/>
          <p:cNvSpPr>
            <a:spLocks noChangeArrowheads="1"/>
          </p:cNvSpPr>
          <p:nvPr/>
        </p:nvSpPr>
        <p:spPr bwMode="auto">
          <a:xfrm rot="-7282380">
            <a:off x="7162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fr-FR">
              <a:solidFill>
                <a:schemeClr val="tx2"/>
              </a:solidFill>
            </a:endParaRPr>
          </a:p>
        </p:txBody>
      </p:sp>
      <p:sp>
        <p:nvSpPr>
          <p:cNvPr id="137297" name="Oval 102"/>
          <p:cNvSpPr>
            <a:spLocks noChangeArrowheads="1"/>
          </p:cNvSpPr>
          <p:nvPr/>
        </p:nvSpPr>
        <p:spPr bwMode="auto">
          <a:xfrm rot="-7282380">
            <a:off x="74850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298" name="Text Box 104"/>
          <p:cNvSpPr txBox="1">
            <a:spLocks noChangeArrowheads="1"/>
          </p:cNvSpPr>
          <p:nvPr/>
        </p:nvSpPr>
        <p:spPr bwMode="auto">
          <a:xfrm>
            <a:off x="6113463" y="41148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Y</a:t>
            </a:r>
          </a:p>
        </p:txBody>
      </p:sp>
      <p:sp>
        <p:nvSpPr>
          <p:cNvPr id="137299" name="Line 105"/>
          <p:cNvSpPr>
            <a:spLocks noChangeShapeType="1"/>
          </p:cNvSpPr>
          <p:nvPr/>
        </p:nvSpPr>
        <p:spPr bwMode="auto">
          <a:xfrm>
            <a:off x="63420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300" name="Text Box 107"/>
          <p:cNvSpPr txBox="1">
            <a:spLocks noChangeArrowheads="1"/>
          </p:cNvSpPr>
          <p:nvPr/>
        </p:nvSpPr>
        <p:spPr bwMode="auto">
          <a:xfrm>
            <a:off x="8604250" y="5867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37301" name="Text Box 109"/>
          <p:cNvSpPr txBox="1">
            <a:spLocks noChangeArrowheads="1"/>
          </p:cNvSpPr>
          <p:nvPr/>
        </p:nvSpPr>
        <p:spPr bwMode="auto">
          <a:xfrm>
            <a:off x="7146925" y="6159500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r = 0</a:t>
            </a:r>
          </a:p>
        </p:txBody>
      </p:sp>
      <p:sp>
        <p:nvSpPr>
          <p:cNvPr id="137302" name="Oval 110"/>
          <p:cNvSpPr>
            <a:spLocks noChangeArrowheads="1"/>
          </p:cNvSpPr>
          <p:nvPr/>
        </p:nvSpPr>
        <p:spPr bwMode="auto">
          <a:xfrm rot="-7282380">
            <a:off x="49530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303" name="Oval 111"/>
          <p:cNvSpPr>
            <a:spLocks noChangeArrowheads="1"/>
          </p:cNvSpPr>
          <p:nvPr/>
        </p:nvSpPr>
        <p:spPr bwMode="auto">
          <a:xfrm rot="-7282380">
            <a:off x="43434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304" name="Oval 112"/>
          <p:cNvSpPr>
            <a:spLocks noChangeArrowheads="1"/>
          </p:cNvSpPr>
          <p:nvPr/>
        </p:nvSpPr>
        <p:spPr bwMode="auto">
          <a:xfrm rot="-7282380">
            <a:off x="4724400" y="4495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7305" name="TextBox 89"/>
          <p:cNvSpPr txBox="1">
            <a:spLocks noChangeArrowheads="1"/>
          </p:cNvSpPr>
          <p:nvPr/>
        </p:nvSpPr>
        <p:spPr bwMode="auto">
          <a:xfrm>
            <a:off x="7543800" y="13716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A6E99F74-BC3E-4D9C-99AC-4F1CEBC808A8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3824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The Coefficient of Correlation Using Microsoft Excel Function</a:t>
            </a:r>
          </a:p>
        </p:txBody>
      </p:sp>
      <p:sp>
        <p:nvSpPr>
          <p:cNvPr id="138244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38245" name="Picture 2"/>
          <p:cNvPicPr>
            <a:picLocks noChangeAspect="1" noChangeArrowheads="1"/>
          </p:cNvPicPr>
          <p:nvPr/>
        </p:nvPicPr>
        <p:blipFill>
          <a:blip r:embed="rId2" cstate="print"/>
          <a:srcRect t="14999" r="68750" b="60001"/>
          <a:stretch>
            <a:fillRect/>
          </a:stretch>
        </p:blipFill>
        <p:spPr bwMode="auto">
          <a:xfrm>
            <a:off x="152400" y="19812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FD067B9C-C40D-45CB-B81C-D6EA30553BE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3926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The Coefficient of Correlation Using Microsoft Excel Data Analysis Tool</a:t>
            </a:r>
          </a:p>
        </p:txBody>
      </p:sp>
      <p:sp>
        <p:nvSpPr>
          <p:cNvPr id="1392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2400" y="1600200"/>
            <a:ext cx="3733800" cy="1905000"/>
          </a:xfrm>
          <a:solidFill>
            <a:srgbClr val="FDE0BD"/>
          </a:solidFill>
        </p:spPr>
        <p:txBody>
          <a:bodyPr/>
          <a:lstStyle/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Select Data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Choose Data Analysis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200" smtClean="0">
                <a:latin typeface="Times New Roman" pitchFamily="18" charset="0"/>
              </a:rPr>
              <a:t>Choose Correlation &amp; Click OK</a:t>
            </a:r>
          </a:p>
        </p:txBody>
      </p:sp>
      <p:pic>
        <p:nvPicPr>
          <p:cNvPr id="139269" name="Picture 10"/>
          <p:cNvPicPr>
            <a:picLocks noChangeAspect="1" noChangeArrowheads="1"/>
          </p:cNvPicPr>
          <p:nvPr/>
        </p:nvPicPr>
        <p:blipFill>
          <a:blip r:embed="rId2" cstate="print"/>
          <a:srcRect r="77083" b="61238"/>
          <a:stretch>
            <a:fillRect/>
          </a:stretch>
        </p:blipFill>
        <p:spPr bwMode="auto">
          <a:xfrm>
            <a:off x="152400" y="1524000"/>
            <a:ext cx="266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0" name="Line 7"/>
          <p:cNvSpPr>
            <a:spLocks noChangeShapeType="1"/>
          </p:cNvSpPr>
          <p:nvPr/>
        </p:nvSpPr>
        <p:spPr bwMode="auto">
          <a:xfrm flipH="1" flipV="1">
            <a:off x="2743200" y="1828800"/>
            <a:ext cx="11430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39271" name="Picture 11"/>
          <p:cNvPicPr>
            <a:picLocks noChangeAspect="1" noChangeArrowheads="1"/>
          </p:cNvPicPr>
          <p:nvPr/>
        </p:nvPicPr>
        <p:blipFill>
          <a:blip r:embed="rId3" cstate="print"/>
          <a:srcRect r="23958" b="60001"/>
          <a:stretch>
            <a:fillRect/>
          </a:stretch>
        </p:blipFill>
        <p:spPr bwMode="auto">
          <a:xfrm>
            <a:off x="1600200" y="4114800"/>
            <a:ext cx="73152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2" name="Line 6"/>
          <p:cNvSpPr>
            <a:spLocks noChangeShapeType="1"/>
          </p:cNvSpPr>
          <p:nvPr/>
        </p:nvSpPr>
        <p:spPr bwMode="auto">
          <a:xfrm>
            <a:off x="7162800" y="2286000"/>
            <a:ext cx="1447800" cy="2057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9273" name="Line 6"/>
          <p:cNvSpPr>
            <a:spLocks noChangeShapeType="1"/>
          </p:cNvSpPr>
          <p:nvPr/>
        </p:nvSpPr>
        <p:spPr bwMode="auto">
          <a:xfrm>
            <a:off x="4114800" y="2895600"/>
            <a:ext cx="152400" cy="2895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39274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139DA2CA-9521-4D8D-9C1C-1C196C039160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4029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The Coefficient of Correlation</a:t>
            </a:r>
            <a:br>
              <a:rPr lang="en-US" sz="3200" b="1" smtClean="0"/>
            </a:br>
            <a:r>
              <a:rPr lang="en-US" sz="3200" b="1" smtClean="0"/>
              <a:t>Using Microsoft Excel Data Analysis Tool</a:t>
            </a:r>
          </a:p>
        </p:txBody>
      </p:sp>
      <p:sp>
        <p:nvSpPr>
          <p:cNvPr id="140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953000"/>
            <a:ext cx="3962400" cy="1295400"/>
          </a:xfrm>
          <a:solidFill>
            <a:srgbClr val="FDE0BD"/>
          </a:solidFill>
        </p:spPr>
        <p:txBody>
          <a:bodyPr/>
          <a:lstStyle/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z="2200" smtClean="0">
                <a:latin typeface="Times New Roman" pitchFamily="18" charset="0"/>
              </a:rPr>
              <a:t>Input data range and select appropriate options</a:t>
            </a:r>
          </a:p>
          <a:p>
            <a:pPr marL="533400" indent="-533400" defTabSz="914400" eaLnBrk="1" hangingPunct="1">
              <a:buClr>
                <a:schemeClr val="tx1"/>
              </a:buClr>
              <a:buFont typeface="Wingdings" pitchFamily="2" charset="2"/>
              <a:buAutoNum type="arabicPeriod" startAt="4"/>
            </a:pPr>
            <a:r>
              <a:rPr lang="en-US" sz="2200" smtClean="0">
                <a:latin typeface="Times New Roman" pitchFamily="18" charset="0"/>
              </a:rPr>
              <a:t>Click OK to get output</a:t>
            </a:r>
          </a:p>
        </p:txBody>
      </p:sp>
      <p:sp>
        <p:nvSpPr>
          <p:cNvPr id="140293" name="Line 7"/>
          <p:cNvSpPr>
            <a:spLocks noChangeShapeType="1"/>
          </p:cNvSpPr>
          <p:nvPr/>
        </p:nvSpPr>
        <p:spPr bwMode="auto">
          <a:xfrm flipV="1">
            <a:off x="3429000" y="5867400"/>
            <a:ext cx="914400" cy="7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40294" name="Picture 10"/>
          <p:cNvPicPr>
            <a:picLocks noChangeAspect="1" noChangeArrowheads="1"/>
          </p:cNvPicPr>
          <p:nvPr/>
        </p:nvPicPr>
        <p:blipFill>
          <a:blip r:embed="rId2" cstate="print"/>
          <a:srcRect t="13333" r="61458" b="60001"/>
          <a:stretch>
            <a:fillRect/>
          </a:stretch>
        </p:blipFill>
        <p:spPr bwMode="auto">
          <a:xfrm>
            <a:off x="228600" y="16764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Line 6"/>
          <p:cNvSpPr>
            <a:spLocks noChangeShapeType="1"/>
          </p:cNvSpPr>
          <p:nvPr/>
        </p:nvSpPr>
        <p:spPr bwMode="auto">
          <a:xfrm flipV="1">
            <a:off x="914400" y="2590800"/>
            <a:ext cx="2743200" cy="2514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40296" name="Picture 11"/>
          <p:cNvPicPr>
            <a:picLocks noChangeAspect="1" noChangeArrowheads="1"/>
          </p:cNvPicPr>
          <p:nvPr/>
        </p:nvPicPr>
        <p:blipFill>
          <a:blip r:embed="rId3" cstate="print"/>
          <a:srcRect t="14999" r="81250" b="75000"/>
          <a:stretch>
            <a:fillRect/>
          </a:stretch>
        </p:blipFill>
        <p:spPr bwMode="auto">
          <a:xfrm>
            <a:off x="4343400" y="46482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7" name="TextBox 10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9BE9D9CE-3D7B-405C-8AF5-9571FDFB2EAF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2970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29703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9126481B-5370-4107-9AD5-C7A2AE2654EA}" type="slidenum">
              <a:rPr lang="en-US" sz="1000"/>
              <a:pPr algn="r" defTabSz="852488"/>
              <a:t>69</a:t>
            </a:fld>
            <a:endParaRPr lang="en-US" sz="1000"/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Interpreting the Coefficient of Correlation</a:t>
            </a:r>
            <a:br>
              <a:rPr lang="en-US" sz="2800" b="1" smtClean="0"/>
            </a:br>
            <a:r>
              <a:rPr lang="en-US" sz="2800" b="1" smtClean="0"/>
              <a:t>Using Microsoft Excel</a:t>
            </a:r>
          </a:p>
        </p:txBody>
      </p:sp>
      <p:sp>
        <p:nvSpPr>
          <p:cNvPr id="297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429000" cy="4114800"/>
          </a:xfrm>
          <a:solidFill>
            <a:srgbClr val="FDE0BD"/>
          </a:solidFill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r = .733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endParaRPr lang="en-US" sz="22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There is a relatively strong positive linear relationship between test score #1 and test score #2.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endParaRPr lang="en-US" sz="2200" smtClean="0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200" smtClean="0">
                <a:latin typeface="Times New Roman" pitchFamily="18" charset="0"/>
              </a:rPr>
              <a:t>Students who scored high on the first test tended to score high on second test.</a:t>
            </a: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19600" y="2133600"/>
          <a:ext cx="4419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hart" r:id="rId3" imgW="5896125" imgH="3695700" progId="Excel.Sheet.8">
                  <p:embed/>
                </p:oleObj>
              </mc:Choice>
              <mc:Fallback>
                <p:oleObj name="Chart" r:id="rId3" imgW="5896125" imgH="3695700" progId="Excel.Sheet.8">
                  <p:embed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33600"/>
                        <a:ext cx="4419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TextBox 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88D6D0F1-82E9-44AC-854F-19D9249D6F0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081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Locating the Median</a:t>
            </a:r>
          </a:p>
        </p:txBody>
      </p:sp>
      <p:sp>
        <p:nvSpPr>
          <p:cNvPr id="3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The location of the median when the values are in numerical order (smallest to largest):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If the number of values is odd, the median is the middle number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If the number of values is even, the median is the average of the two middle numbers</a:t>
            </a:r>
          </a:p>
          <a:p>
            <a:pPr marL="512763" lvl="1" indent="-77788"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smtClean="0"/>
              <a:t>	Note that            is not the </a:t>
            </a:r>
            <a:r>
              <a:rPr lang="en-US" sz="2000" i="1" smtClean="0">
                <a:solidFill>
                  <a:schemeClr val="folHlink"/>
                </a:solidFill>
              </a:rPr>
              <a:t>value</a:t>
            </a:r>
            <a:r>
              <a:rPr lang="en-US" sz="2000" smtClean="0"/>
              <a:t> of the median, only the </a:t>
            </a:r>
            <a:r>
              <a:rPr lang="en-US" sz="2000" i="1" smtClean="0">
                <a:solidFill>
                  <a:schemeClr val="folHlink"/>
                </a:solidFill>
              </a:rPr>
              <a:t>position</a:t>
            </a:r>
            <a:r>
              <a:rPr lang="en-US" sz="2000" smtClean="0"/>
              <a:t> of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000" smtClean="0"/>
              <a:t>     the median in the ranked data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257300" y="2590800"/>
          <a:ext cx="7086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3543300" imgH="393700" progId="">
                  <p:embed/>
                </p:oleObj>
              </mc:Choice>
              <mc:Fallback>
                <p:oleObj name="Equation" r:id="rId3" imgW="3543300" imgH="3937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2590800"/>
                        <a:ext cx="7086600" cy="787400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133600" y="5029200"/>
          <a:ext cx="6096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342751" imgH="393529" progId="">
                  <p:embed/>
                </p:oleObj>
              </mc:Choice>
              <mc:Fallback>
                <p:oleObj name="Equation" r:id="rId5" imgW="342751" imgH="393529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029200"/>
                        <a:ext cx="60960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E0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6"/>
          <p:cNvSpPr>
            <a:spLocks noChangeArrowheads="1"/>
          </p:cNvSpPr>
          <p:nvPr/>
        </p:nvSpPr>
        <p:spPr bwMode="auto">
          <a:xfrm>
            <a:off x="762000" y="4953000"/>
            <a:ext cx="80772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85" name="TextBox 9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Grp="1" noChangeArrowheads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>
              <a:defRPr/>
            </a:pPr>
            <a:r>
              <a:rPr lang="en-US" sz="1000">
                <a:latin typeface="Arial" pitchFamily="34" charset="0"/>
                <a:cs typeface="+mn-cs"/>
              </a:rPr>
              <a:t>Chap 3-</a:t>
            </a:r>
            <a:fld id="{747019DD-26E2-4ECA-A9CB-BD43BD761099}" type="slidenum">
              <a:rPr lang="en-US" sz="1000">
                <a:latin typeface="Arial" pitchFamily="34" charset="0"/>
                <a:cs typeface="+mn-cs"/>
              </a:rPr>
              <a:pPr algn="r">
                <a:defRPr/>
              </a:pPr>
              <a:t>70</a:t>
            </a:fld>
            <a:endParaRPr lang="en-US" sz="1000">
              <a:latin typeface="Arial" pitchFamily="34" charset="0"/>
              <a:cs typeface="+mn-cs"/>
            </a:endParaRPr>
          </a:p>
        </p:txBody>
      </p:sp>
      <p:sp>
        <p:nvSpPr>
          <p:cNvPr id="152579" name="Footer Placeholder 17"/>
          <p:cNvSpPr txBox="1">
            <a:spLocks noGrp="1" noChangeArrowheads="1"/>
          </p:cNvSpPr>
          <p:nvPr/>
        </p:nvSpPr>
        <p:spPr bwMode="auto">
          <a:xfrm>
            <a:off x="0" y="6599238"/>
            <a:ext cx="4800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Copyright ©2013 Pearson Education, Inc. publishing as Prentice Hall </a:t>
            </a:r>
          </a:p>
          <a:p>
            <a:endParaRPr lang="en-US" sz="1000"/>
          </a:p>
        </p:txBody>
      </p:sp>
      <p:sp>
        <p:nvSpPr>
          <p:cNvPr id="152580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E180C191-C1CB-49F7-9D25-41ACD5D1C82D}" type="slidenum">
              <a:rPr lang="en-US" sz="1000"/>
              <a:pPr algn="r" defTabSz="852488"/>
              <a:t>70</a:t>
            </a:fld>
            <a:endParaRPr lang="en-US" sz="1000"/>
          </a:p>
        </p:txBody>
      </p:sp>
      <p:sp>
        <p:nvSpPr>
          <p:cNvPr id="1525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383463" cy="609600"/>
          </a:xfrm>
        </p:spPr>
        <p:txBody>
          <a:bodyPr/>
          <a:lstStyle/>
          <a:p>
            <a:pPr eaLnBrk="1" hangingPunct="1"/>
            <a:r>
              <a:rPr lang="en-US" sz="2800" b="1" smtClean="0"/>
              <a:t>Exercise : the Coefficient of Correlation</a:t>
            </a:r>
          </a:p>
        </p:txBody>
      </p:sp>
      <p:sp>
        <p:nvSpPr>
          <p:cNvPr id="152584" name="TextBox 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pic>
        <p:nvPicPr>
          <p:cNvPr id="1525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02297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Grp="1" noChangeArrowheads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>
              <a:defRPr/>
            </a:pPr>
            <a:r>
              <a:rPr lang="en-US" sz="1000">
                <a:latin typeface="Arial" pitchFamily="34" charset="0"/>
                <a:cs typeface="+mn-cs"/>
              </a:rPr>
              <a:t>Chap 3-</a:t>
            </a:r>
            <a:fld id="{CE874F75-F862-4674-B9C8-71B64AA3BB38}" type="slidenum">
              <a:rPr lang="en-US" sz="1000">
                <a:latin typeface="Arial" pitchFamily="34" charset="0"/>
                <a:cs typeface="+mn-cs"/>
              </a:rPr>
              <a:pPr algn="r">
                <a:defRPr/>
              </a:pPr>
              <a:t>71</a:t>
            </a:fld>
            <a:endParaRPr lang="en-US" sz="1000">
              <a:latin typeface="Arial" pitchFamily="34" charset="0"/>
              <a:cs typeface="+mn-cs"/>
            </a:endParaRPr>
          </a:p>
        </p:txBody>
      </p:sp>
      <p:sp>
        <p:nvSpPr>
          <p:cNvPr id="153603" name="Footer Placeholder 17"/>
          <p:cNvSpPr txBox="1">
            <a:spLocks noGrp="1" noChangeArrowheads="1"/>
          </p:cNvSpPr>
          <p:nvPr/>
        </p:nvSpPr>
        <p:spPr bwMode="auto">
          <a:xfrm>
            <a:off x="0" y="6599238"/>
            <a:ext cx="4800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/>
              <a:t>Copyright ©2013 Pearson Education, Inc. publishing as Prentice Hall </a:t>
            </a:r>
          </a:p>
          <a:p>
            <a:endParaRPr lang="en-US" sz="1000"/>
          </a:p>
        </p:txBody>
      </p:sp>
      <p:sp>
        <p:nvSpPr>
          <p:cNvPr id="153604" name="Slide Number Placeholder 5"/>
          <p:cNvSpPr txBox="1">
            <a:spLocks noGrp="1"/>
          </p:cNvSpPr>
          <p:nvPr/>
        </p:nvSpPr>
        <p:spPr bwMode="auto">
          <a:xfrm>
            <a:off x="6858000" y="653415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 anchor="b"/>
          <a:lstStyle/>
          <a:p>
            <a:pPr algn="r" defTabSz="852488"/>
            <a:r>
              <a:rPr lang="en-US" sz="1000"/>
              <a:t>Chap 3-</a:t>
            </a:r>
            <a:fld id="{4A5A6CCA-6FD0-4DAA-999A-F3E99D703FF1}" type="slidenum">
              <a:rPr lang="en-US" sz="1000"/>
              <a:pPr algn="r" defTabSz="852488"/>
              <a:t>71</a:t>
            </a:fld>
            <a:endParaRPr lang="en-US" sz="100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7383463" cy="609600"/>
          </a:xfrm>
        </p:spPr>
        <p:txBody>
          <a:bodyPr/>
          <a:lstStyle/>
          <a:p>
            <a:pPr algn="ctr" eaLnBrk="1" hangingPunct="1"/>
            <a:r>
              <a:rPr lang="en-US" sz="3200" b="1" smtClean="0"/>
              <a:t>Exercise</a:t>
            </a:r>
          </a:p>
        </p:txBody>
      </p:sp>
      <p:sp>
        <p:nvSpPr>
          <p:cNvPr id="153606" name="TextBox 6"/>
          <p:cNvSpPr txBox="1">
            <a:spLocks noChangeArrowheads="1"/>
          </p:cNvSpPr>
          <p:nvPr/>
        </p:nvSpPr>
        <p:spPr bwMode="auto">
          <a:xfrm>
            <a:off x="7543800" y="10668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</a:t>
            </a:r>
            <a:r>
              <a:rPr lang="en-US" sz="2800" u="sng">
                <a:solidFill>
                  <a:srgbClr val="FF0000"/>
                </a:solidFill>
              </a:rPr>
              <a:t>V</a:t>
            </a:r>
            <a:r>
              <a:rPr lang="en-US" sz="2800"/>
              <a:t>A</a:t>
            </a:r>
          </a:p>
        </p:txBody>
      </p:sp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513" y="2060575"/>
            <a:ext cx="576897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A4668DC-9DCD-49B4-BE1E-A12CA293F528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4336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43363" name="Title 6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383463" cy="990600"/>
          </a:xfrm>
        </p:spPr>
        <p:txBody>
          <a:bodyPr/>
          <a:lstStyle/>
          <a:p>
            <a:r>
              <a:rPr lang="en-US" smtClean="0"/>
              <a:t>The Coefficient of Correlation Using Minitab</a:t>
            </a:r>
          </a:p>
        </p:txBody>
      </p:sp>
      <p:pic>
        <p:nvPicPr>
          <p:cNvPr id="143364" name="Picture 2"/>
          <p:cNvPicPr>
            <a:picLocks noChangeAspect="1" noChangeArrowheads="1"/>
          </p:cNvPicPr>
          <p:nvPr/>
        </p:nvPicPr>
        <p:blipFill>
          <a:blip r:embed="rId2" cstate="print"/>
          <a:srcRect r="79739" b="23734"/>
          <a:stretch>
            <a:fillRect/>
          </a:stretch>
        </p:blipFill>
        <p:spPr bwMode="auto">
          <a:xfrm>
            <a:off x="381000" y="1600200"/>
            <a:ext cx="41560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0" y="-1571625"/>
            <a:ext cx="2743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6" name="Picture 4"/>
          <p:cNvPicPr>
            <a:picLocks noChangeAspect="1" noChangeArrowheads="1"/>
          </p:cNvPicPr>
          <p:nvPr/>
        </p:nvPicPr>
        <p:blipFill>
          <a:blip r:embed="rId4" cstate="print"/>
          <a:srcRect t="-389" r="86691" b="42976"/>
          <a:stretch>
            <a:fillRect/>
          </a:stretch>
        </p:blipFill>
        <p:spPr bwMode="auto">
          <a:xfrm>
            <a:off x="4876800" y="1600200"/>
            <a:ext cx="3668713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CA2D17D-4939-46AA-96F4-B96141F181C3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44386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28600"/>
            <a:ext cx="7793037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828800" algn="l"/>
              </a:tabLst>
            </a:pPr>
            <a:r>
              <a:rPr lang="en-US" smtClean="0"/>
              <a:t>Pitfalls in Numerical </a:t>
            </a:r>
            <a:br>
              <a:rPr lang="en-US" smtClean="0"/>
            </a:br>
            <a:r>
              <a:rPr lang="en-US" smtClean="0"/>
              <a:t>Descriptive Measures</a:t>
            </a:r>
          </a:p>
        </p:txBody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0772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Data analysis is objective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Should report the summary measures that best describe and communicate the important aspects of the data set</a:t>
            </a:r>
          </a:p>
          <a:p>
            <a:pPr lvl="1" eaLnBrk="1" hangingPunct="1">
              <a:lnSpc>
                <a:spcPct val="110000"/>
              </a:lnSpc>
            </a:pPr>
            <a:endParaRPr lang="en-US" sz="1600" smtClean="0"/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Data interpretation is subjective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Should be done in fair, neutral and clear manner</a:t>
            </a:r>
          </a:p>
        </p:txBody>
      </p:sp>
      <p:sp>
        <p:nvSpPr>
          <p:cNvPr id="144389" name="TextBox 6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952EE9A1-8AEB-4D51-B941-68231DAC2A63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145410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Ethical Considerations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Numerical descriptive measures:</a:t>
            </a:r>
          </a:p>
          <a:p>
            <a:pPr eaLnBrk="1" hangingPunct="1"/>
            <a:endParaRPr lang="en-US" sz="1400" smtClean="0"/>
          </a:p>
          <a:p>
            <a:pPr eaLnBrk="1" hangingPunct="1"/>
            <a:r>
              <a:rPr lang="en-US" smtClean="0"/>
              <a:t>Should document both good and bad results</a:t>
            </a:r>
          </a:p>
          <a:p>
            <a:pPr eaLnBrk="1" hangingPunct="1"/>
            <a:r>
              <a:rPr lang="en-US" smtClean="0"/>
              <a:t>Should be presented in a fair, objective and neutral manner</a:t>
            </a:r>
          </a:p>
          <a:p>
            <a:pPr eaLnBrk="1" hangingPunct="1"/>
            <a:r>
              <a:rPr lang="en-US" smtClean="0"/>
              <a:t>Should not use inappropriate summary measures to distort facts</a:t>
            </a:r>
          </a:p>
        </p:txBody>
      </p:sp>
      <p:pic>
        <p:nvPicPr>
          <p:cNvPr id="145413" name="Picture 4" descr="SY0064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876800"/>
            <a:ext cx="16446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4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6672B08C-8263-4337-A82E-884BCA931AE4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46434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Chapter Summary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Described measures of central tendency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Mean, median, mode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Described measures of variation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Range, interquartile range, variance and standard deviation, coefficient of variation, Z-scores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Illustrated shape of distribution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Skewness &amp; Kurtosis</a:t>
            </a:r>
          </a:p>
          <a:p>
            <a:pPr eaLnBrk="1" hangingPunct="1">
              <a:lnSpc>
                <a:spcPct val="110000"/>
              </a:lnSpc>
            </a:pPr>
            <a:r>
              <a:rPr lang="en-US" smtClean="0"/>
              <a:t>Described data using the 5-number summary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Boxplots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FBBC028D-7905-47AA-80BC-7D682D8BAD92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4745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47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mtClean="0"/>
              <a:t>Chapter Summary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Discussed covariance and correlation coefficient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Addressed pitfalls in numerical descriptive measures and ethical considerations</a:t>
            </a:r>
          </a:p>
          <a:p>
            <a:pPr eaLnBrk="1" hangingPunct="1">
              <a:lnSpc>
                <a:spcPct val="120000"/>
              </a:lnSpc>
            </a:pPr>
            <a:endParaRPr lang="en-US" smtClean="0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543800" y="12033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000099"/>
                </a:solidFill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D5E3674-9AF8-492B-B417-A62764A013E9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4848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pic>
        <p:nvPicPr>
          <p:cNvPr id="148483" name="Picture 2" descr="copy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Rectangle 3"/>
          <p:cNvSpPr>
            <a:spLocks noChangeArrowheads="1"/>
          </p:cNvSpPr>
          <p:nvPr/>
        </p:nvSpPr>
        <p:spPr bwMode="auto">
          <a:xfrm>
            <a:off x="762000" y="4724400"/>
            <a:ext cx="8382000" cy="1069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All rights reserved. No part of this publication may be reproduced, stored in a retrieval system, or transmitted, in any form or by any means, electronic, mechanical, photocopying, recording, or otherwise, without the prior written permission of the publisher. </a:t>
            </a:r>
          </a:p>
          <a:p>
            <a:pPr algn="ctr"/>
            <a:r>
              <a:rPr lang="en-US" sz="1600">
                <a:solidFill>
                  <a:srgbClr val="000000"/>
                </a:solidFill>
                <a:cs typeface="Times New Roman" pitchFamily="18" charset="0"/>
              </a:rPr>
              <a:t>Printed in the United States of America.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2EADFEA5-968A-4724-BF1C-AF37571A615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2338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93038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Measures of Central Tendency:</a:t>
            </a:r>
            <a:br>
              <a:rPr lang="en-US" sz="3600" smtClean="0"/>
            </a:br>
            <a:r>
              <a:rPr lang="en-US" sz="3600" smtClean="0"/>
              <a:t>The Mode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532313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smtClean="0"/>
              <a:t>Value that occurs most often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Not affected by extreme values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Used for either numerical or categorical data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There may be no mode</a:t>
            </a:r>
          </a:p>
          <a:p>
            <a:pPr eaLnBrk="1" hangingPunct="1">
              <a:spcBef>
                <a:spcPct val="10000"/>
              </a:spcBef>
            </a:pPr>
            <a:r>
              <a:rPr lang="en-US" smtClean="0"/>
              <a:t>There may be several modes</a:t>
            </a:r>
          </a:p>
          <a:p>
            <a:pPr eaLnBrk="1" hangingPunct="1"/>
            <a:endParaRPr lang="en-US" smtClean="0"/>
          </a:p>
        </p:txBody>
      </p:sp>
      <p:sp>
        <p:nvSpPr>
          <p:cNvPr id="142341" name="Line 4"/>
          <p:cNvSpPr>
            <a:spLocks noChangeShapeType="1"/>
          </p:cNvSpPr>
          <p:nvPr/>
        </p:nvSpPr>
        <p:spPr bwMode="auto">
          <a:xfrm>
            <a:off x="768350" y="5576888"/>
            <a:ext cx="33543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342" name="Rectangle 5"/>
          <p:cNvSpPr>
            <a:spLocks noChangeArrowheads="1"/>
          </p:cNvSpPr>
          <p:nvPr/>
        </p:nvSpPr>
        <p:spPr bwMode="auto">
          <a:xfrm>
            <a:off x="609600" y="5570538"/>
            <a:ext cx="54102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0   1   2   3   4   5   6   7   8   9   10   11   12   13   14</a:t>
            </a:r>
            <a:r>
              <a:rPr lang="en-US" sz="1800" b="1"/>
              <a:t>   </a:t>
            </a:r>
          </a:p>
        </p:txBody>
      </p:sp>
      <p:sp>
        <p:nvSpPr>
          <p:cNvPr id="142343" name="Oval 6"/>
          <p:cNvSpPr>
            <a:spLocks noChangeArrowheads="1"/>
          </p:cNvSpPr>
          <p:nvPr/>
        </p:nvSpPr>
        <p:spPr bwMode="auto">
          <a:xfrm>
            <a:off x="9144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44" name="Oval 7"/>
          <p:cNvSpPr>
            <a:spLocks noChangeArrowheads="1"/>
          </p:cNvSpPr>
          <p:nvPr/>
        </p:nvSpPr>
        <p:spPr bwMode="auto">
          <a:xfrm>
            <a:off x="1512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45" name="Oval 8"/>
          <p:cNvSpPr>
            <a:spLocks noChangeArrowheads="1"/>
          </p:cNvSpPr>
          <p:nvPr/>
        </p:nvSpPr>
        <p:spPr bwMode="auto">
          <a:xfrm>
            <a:off x="2046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46" name="Oval 9"/>
          <p:cNvSpPr>
            <a:spLocks noChangeArrowheads="1"/>
          </p:cNvSpPr>
          <p:nvPr/>
        </p:nvSpPr>
        <p:spPr bwMode="auto">
          <a:xfrm>
            <a:off x="2655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47" name="Oval 10"/>
          <p:cNvSpPr>
            <a:spLocks noChangeArrowheads="1"/>
          </p:cNvSpPr>
          <p:nvPr/>
        </p:nvSpPr>
        <p:spPr bwMode="auto">
          <a:xfrm>
            <a:off x="2046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48" name="Oval 11"/>
          <p:cNvSpPr>
            <a:spLocks noChangeArrowheads="1"/>
          </p:cNvSpPr>
          <p:nvPr/>
        </p:nvSpPr>
        <p:spPr bwMode="auto">
          <a:xfrm>
            <a:off x="3189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49" name="Oval 12"/>
          <p:cNvSpPr>
            <a:spLocks noChangeArrowheads="1"/>
          </p:cNvSpPr>
          <p:nvPr/>
        </p:nvSpPr>
        <p:spPr bwMode="auto">
          <a:xfrm>
            <a:off x="3189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50" name="Oval 13"/>
          <p:cNvSpPr>
            <a:spLocks noChangeArrowheads="1"/>
          </p:cNvSpPr>
          <p:nvPr/>
        </p:nvSpPr>
        <p:spPr bwMode="auto">
          <a:xfrm>
            <a:off x="3189288" y="48910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51" name="Rectangle 14"/>
          <p:cNvSpPr>
            <a:spLocks noChangeArrowheads="1"/>
          </p:cNvSpPr>
          <p:nvPr/>
        </p:nvSpPr>
        <p:spPr bwMode="auto">
          <a:xfrm>
            <a:off x="3482975" y="6175375"/>
            <a:ext cx="169862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Mode = 9</a:t>
            </a:r>
          </a:p>
        </p:txBody>
      </p:sp>
      <p:sp>
        <p:nvSpPr>
          <p:cNvPr id="142352" name="Oval 15"/>
          <p:cNvSpPr>
            <a:spLocks noChangeArrowheads="1"/>
          </p:cNvSpPr>
          <p:nvPr/>
        </p:nvSpPr>
        <p:spPr bwMode="auto">
          <a:xfrm>
            <a:off x="3570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53" name="AutoShape 16"/>
          <p:cNvSpPr>
            <a:spLocks noChangeArrowheads="1"/>
          </p:cNvSpPr>
          <p:nvPr/>
        </p:nvSpPr>
        <p:spPr bwMode="auto">
          <a:xfrm rot="-5400000">
            <a:off x="3018632" y="5972968"/>
            <a:ext cx="609600" cy="398463"/>
          </a:xfrm>
          <a:prstGeom prst="rightArrow">
            <a:avLst>
              <a:gd name="adj1" fmla="val 31481"/>
              <a:gd name="adj2" fmla="val 3865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54" name="Line 17"/>
          <p:cNvSpPr>
            <a:spLocks noChangeShapeType="1"/>
          </p:cNvSpPr>
          <p:nvPr/>
        </p:nvSpPr>
        <p:spPr bwMode="auto">
          <a:xfrm>
            <a:off x="3968750" y="5576888"/>
            <a:ext cx="1296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355" name="Oval 18"/>
          <p:cNvSpPr>
            <a:spLocks noChangeArrowheads="1"/>
          </p:cNvSpPr>
          <p:nvPr/>
        </p:nvSpPr>
        <p:spPr bwMode="auto">
          <a:xfrm>
            <a:off x="43322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56" name="Oval 19"/>
          <p:cNvSpPr>
            <a:spLocks noChangeArrowheads="1"/>
          </p:cNvSpPr>
          <p:nvPr/>
        </p:nvSpPr>
        <p:spPr bwMode="auto">
          <a:xfrm>
            <a:off x="4332288" y="51196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57" name="Oval 20"/>
          <p:cNvSpPr>
            <a:spLocks noChangeArrowheads="1"/>
          </p:cNvSpPr>
          <p:nvPr/>
        </p:nvSpPr>
        <p:spPr bwMode="auto">
          <a:xfrm>
            <a:off x="47894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58" name="Oval 21"/>
          <p:cNvSpPr>
            <a:spLocks noChangeArrowheads="1"/>
          </p:cNvSpPr>
          <p:nvPr/>
        </p:nvSpPr>
        <p:spPr bwMode="auto">
          <a:xfrm>
            <a:off x="51704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59" name="Line 22"/>
          <p:cNvSpPr>
            <a:spLocks noChangeShapeType="1"/>
          </p:cNvSpPr>
          <p:nvPr/>
        </p:nvSpPr>
        <p:spPr bwMode="auto">
          <a:xfrm flipV="1">
            <a:off x="6477000" y="5576888"/>
            <a:ext cx="220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2360" name="Rectangle 23"/>
          <p:cNvSpPr>
            <a:spLocks noChangeArrowheads="1"/>
          </p:cNvSpPr>
          <p:nvPr/>
        </p:nvSpPr>
        <p:spPr bwMode="auto">
          <a:xfrm>
            <a:off x="6477000" y="5503863"/>
            <a:ext cx="25368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0   1   2   3   4   5   6</a:t>
            </a:r>
          </a:p>
        </p:txBody>
      </p:sp>
      <p:sp>
        <p:nvSpPr>
          <p:cNvPr id="142361" name="Oval 24"/>
          <p:cNvSpPr>
            <a:spLocks noChangeArrowheads="1"/>
          </p:cNvSpPr>
          <p:nvPr/>
        </p:nvSpPr>
        <p:spPr bwMode="auto">
          <a:xfrm>
            <a:off x="65532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62" name="Oval 25"/>
          <p:cNvSpPr>
            <a:spLocks noChangeArrowheads="1"/>
          </p:cNvSpPr>
          <p:nvPr/>
        </p:nvSpPr>
        <p:spPr bwMode="auto">
          <a:xfrm>
            <a:off x="68580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63" name="Oval 26"/>
          <p:cNvSpPr>
            <a:spLocks noChangeArrowheads="1"/>
          </p:cNvSpPr>
          <p:nvPr/>
        </p:nvSpPr>
        <p:spPr bwMode="auto">
          <a:xfrm>
            <a:off x="71628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64" name="Oval 27"/>
          <p:cNvSpPr>
            <a:spLocks noChangeArrowheads="1"/>
          </p:cNvSpPr>
          <p:nvPr/>
        </p:nvSpPr>
        <p:spPr bwMode="auto">
          <a:xfrm>
            <a:off x="7467600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65" name="Oval 28"/>
          <p:cNvSpPr>
            <a:spLocks noChangeArrowheads="1"/>
          </p:cNvSpPr>
          <p:nvPr/>
        </p:nvSpPr>
        <p:spPr bwMode="auto">
          <a:xfrm>
            <a:off x="80660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66" name="Oval 29"/>
          <p:cNvSpPr>
            <a:spLocks noChangeArrowheads="1"/>
          </p:cNvSpPr>
          <p:nvPr/>
        </p:nvSpPr>
        <p:spPr bwMode="auto">
          <a:xfrm>
            <a:off x="8370888" y="5348288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42367" name="Rectangle 30"/>
          <p:cNvSpPr>
            <a:spLocks noChangeArrowheads="1"/>
          </p:cNvSpPr>
          <p:nvPr/>
        </p:nvSpPr>
        <p:spPr bwMode="auto">
          <a:xfrm>
            <a:off x="6858000" y="6010275"/>
            <a:ext cx="162242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No Mode</a:t>
            </a:r>
          </a:p>
        </p:txBody>
      </p:sp>
      <p:sp>
        <p:nvSpPr>
          <p:cNvPr id="142368" name="TextBox 33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 3-</a:t>
            </a:r>
            <a:fld id="{00615A23-9DBB-440F-BBD2-98422054FC1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0722" name="Footer Placeholder 17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Copyright ©2013 Pearson Education, Inc. publishing as Prentice Hall </a:t>
            </a:r>
          </a:p>
          <a:p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Measures of Central Tendency:</a:t>
            </a:r>
            <a:br>
              <a:rPr lang="en-US" smtClean="0"/>
            </a:br>
            <a:r>
              <a:rPr lang="en-US" smtClean="0"/>
              <a:t>Review Example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2209800" cy="2708275"/>
          </a:xfrm>
          <a:prstGeom prst="rect">
            <a:avLst/>
          </a:prstGeom>
          <a:solidFill>
            <a:srgbClr val="FDE0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latin typeface="Times New Roman" pitchFamily="18" charset="0"/>
              </a:rPr>
              <a:t>House Prices: 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/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$2,000,000</a:t>
            </a:r>
          </a:p>
          <a:p>
            <a:pPr eaLnBrk="0" hangingPunct="0"/>
            <a:r>
              <a:rPr lang="en-US" sz="2000" b="1">
                <a:latin typeface="Times New Roman" pitchFamily="18" charset="0"/>
              </a:rPr>
              <a:t>        $   500,000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   300,000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$   100,000</a:t>
            </a:r>
            <a:br>
              <a:rPr lang="en-US" sz="2000" b="1">
                <a:latin typeface="Times New Roman" pitchFamily="18" charset="0"/>
              </a:rPr>
            </a:br>
            <a:r>
              <a:rPr lang="en-US" sz="2000" b="1">
                <a:latin typeface="Times New Roman" pitchFamily="18" charset="0"/>
              </a:rPr>
              <a:t>        </a:t>
            </a:r>
            <a:r>
              <a:rPr lang="en-US" sz="2000" b="1" u="sng">
                <a:latin typeface="Times New Roman" pitchFamily="18" charset="0"/>
              </a:rPr>
              <a:t>$   100,000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Sum $ </a:t>
            </a:r>
            <a:r>
              <a:rPr lang="en-US" sz="2000" b="1">
                <a:latin typeface="Times New Roman" pitchFamily="18" charset="0"/>
              </a:rPr>
              <a:t>3,000,000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3124200" y="1981200"/>
            <a:ext cx="5638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2" tIns="42672" rIns="85342" bIns="42672"/>
          <a:lstStyle/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Mean:</a:t>
            </a:r>
            <a:r>
              <a:rPr lang="en-US" sz="2700">
                <a:latin typeface="Times New Roman" pitchFamily="18" charset="0"/>
              </a:rPr>
              <a:t>    ($3,000,000/5)  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2700">
                <a:latin typeface="Times New Roman" pitchFamily="18" charset="0"/>
              </a:rPr>
              <a:t>			 = 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$600,000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Median:</a:t>
            </a:r>
            <a:r>
              <a:rPr lang="en-US" sz="2700">
                <a:latin typeface="Times New Roman" pitchFamily="18" charset="0"/>
              </a:rPr>
              <a:t>  middle value of ranked data </a:t>
            </a:r>
            <a:br>
              <a:rPr lang="en-US" sz="2700">
                <a:latin typeface="Times New Roman" pitchFamily="18" charset="0"/>
              </a:rPr>
            </a:br>
            <a:r>
              <a:rPr lang="en-US" sz="2700">
                <a:latin typeface="Times New Roman" pitchFamily="18" charset="0"/>
              </a:rPr>
              <a:t>                   =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$300,000</a:t>
            </a:r>
          </a:p>
          <a:p>
            <a:pPr marL="320675" indent="-320675" defTabSz="852488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§"/>
            </a:pPr>
            <a:r>
              <a:rPr lang="en-US" sz="2700" b="1">
                <a:latin typeface="Times New Roman" pitchFamily="18" charset="0"/>
              </a:rPr>
              <a:t>Mode:</a:t>
            </a:r>
            <a:r>
              <a:rPr lang="en-US" sz="2700">
                <a:latin typeface="Times New Roman" pitchFamily="18" charset="0"/>
              </a:rPr>
              <a:t>  most frequent value </a:t>
            </a:r>
            <a:br>
              <a:rPr lang="en-US" sz="2700">
                <a:latin typeface="Times New Roman" pitchFamily="18" charset="0"/>
              </a:rPr>
            </a:br>
            <a:r>
              <a:rPr lang="en-US" sz="2700">
                <a:latin typeface="Times New Roman" pitchFamily="18" charset="0"/>
              </a:rPr>
              <a:t>                   = </a:t>
            </a:r>
            <a:r>
              <a:rPr lang="en-US" sz="2700" b="1">
                <a:solidFill>
                  <a:schemeClr val="bg2"/>
                </a:solidFill>
                <a:latin typeface="Times New Roman" pitchFamily="18" charset="0"/>
              </a:rPr>
              <a:t>$100,000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7620000" y="1295400"/>
            <a:ext cx="143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DCOV</a:t>
            </a:r>
            <a:r>
              <a:rPr lang="en-US" sz="2800" u="sng">
                <a:solidFill>
                  <a:srgbClr val="FF0000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Pages>20</Pages>
  <Words>4177</Words>
  <Application>Microsoft Office PowerPoint</Application>
  <PresentationFormat>Affichage à l'écran (4:3)</PresentationFormat>
  <Paragraphs>865</Paragraphs>
  <Slides>77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77</vt:i4>
      </vt:variant>
    </vt:vector>
  </HeadingPairs>
  <TitlesOfParts>
    <vt:vector size="87" baseType="lpstr">
      <vt:lpstr>Wingdings</vt:lpstr>
      <vt:lpstr>Times New Roman</vt:lpstr>
      <vt:lpstr>Arial</vt:lpstr>
      <vt:lpstr>Symbol</vt:lpstr>
      <vt:lpstr>Calibri</vt:lpstr>
      <vt:lpstr>Gulim</vt:lpstr>
      <vt:lpstr>PrenHall1</vt:lpstr>
      <vt:lpstr>Equation</vt:lpstr>
      <vt:lpstr>Drawing</vt:lpstr>
      <vt:lpstr>Chart</vt:lpstr>
      <vt:lpstr>Présentation PowerPoint</vt:lpstr>
      <vt:lpstr>Learning Objectives</vt:lpstr>
      <vt:lpstr>Summary Definitions</vt:lpstr>
      <vt:lpstr>Measures of Central Tendency: The Mean</vt:lpstr>
      <vt:lpstr>Measures of Central Tendency: The Mean</vt:lpstr>
      <vt:lpstr>Measures of Central Tendency: The Median</vt:lpstr>
      <vt:lpstr>Measures of Central Tendency: Locating the Median</vt:lpstr>
      <vt:lpstr>Measures of Central Tendency: The Mode</vt:lpstr>
      <vt:lpstr>Measures of Central Tendency: Review Example</vt:lpstr>
      <vt:lpstr>Measures of Central Tendency: Which Measure to Choose?</vt:lpstr>
      <vt:lpstr>Measures of Central Tendency: Summary</vt:lpstr>
      <vt:lpstr>Measures of Variation</vt:lpstr>
      <vt:lpstr>Measures of Variation: The Range</vt:lpstr>
      <vt:lpstr>Measures of Variation: Why The Range Can Be Misleading</vt:lpstr>
      <vt:lpstr>Measures of Variation: The Sample Variance</vt:lpstr>
      <vt:lpstr>Measures of Variation: The Sample Standard Deviation</vt:lpstr>
      <vt:lpstr>Measures of Variation: The Standard Deviation</vt:lpstr>
      <vt:lpstr>Measures of Variation: Sample Standard Deviation Calculation Example</vt:lpstr>
      <vt:lpstr>Measures of Variation: Comparing Standard Deviations</vt:lpstr>
      <vt:lpstr>Measures of Variation: Comparing Standard Deviations</vt:lpstr>
      <vt:lpstr>Measures of Variation: Summary Characteristics</vt:lpstr>
      <vt:lpstr>Measures of Variation: The Coefficient of Variation</vt:lpstr>
      <vt:lpstr>Measures of Variation: Comparing Coefficients of Variation</vt:lpstr>
      <vt:lpstr>Measures of Variation: Comparing Coefficients of Variation</vt:lpstr>
      <vt:lpstr>     Locating Extreme Outliers: Z-Score</vt:lpstr>
      <vt:lpstr>Locating Extreme Outliers: Z-Score</vt:lpstr>
      <vt:lpstr>Locating Extreme Outliers: Z-Score</vt:lpstr>
      <vt:lpstr>Shape of a Distribution</vt:lpstr>
      <vt:lpstr>Shape of a Distribution (Skewness)</vt:lpstr>
      <vt:lpstr>Shape of a Distribution (Kurtosis)</vt:lpstr>
      <vt:lpstr>Exercice</vt:lpstr>
      <vt:lpstr>General Descriptive Stats Using Microsoft Excel Functions</vt:lpstr>
      <vt:lpstr>General Descriptive Stats Using Microsoft Excel Data Analysis Tool</vt:lpstr>
      <vt:lpstr>General Descriptive Stats Using Microsoft Excel Data Analysis Tool</vt:lpstr>
      <vt:lpstr>Excel output</vt:lpstr>
      <vt:lpstr>Minitab Output</vt:lpstr>
      <vt:lpstr>Quartile Measures</vt:lpstr>
      <vt:lpstr>Quartile Measures: Locating Quartiles</vt:lpstr>
      <vt:lpstr>Quartile Measures: Calculation Rules</vt:lpstr>
      <vt:lpstr>Quartile Measures: Locating Quartiles</vt:lpstr>
      <vt:lpstr>Quartile Measures Calculating The Quartiles:  Example</vt:lpstr>
      <vt:lpstr>Quartile Measures: The Interquartile Range (IQR)</vt:lpstr>
      <vt:lpstr>Calculating The Interquartile Range</vt:lpstr>
      <vt:lpstr>The Five-Number Summary</vt:lpstr>
      <vt:lpstr>Relationships among the five-number summary and distribution shape</vt:lpstr>
      <vt:lpstr>Five-Number Summary and The Boxplot</vt:lpstr>
      <vt:lpstr>Five-Number Summary: Shape of Boxplots</vt:lpstr>
      <vt:lpstr>Distribution Shape and  The Boxplot</vt:lpstr>
      <vt:lpstr>Boxplot Example</vt:lpstr>
      <vt:lpstr>Numerical Descriptive Measures for a Population</vt:lpstr>
      <vt:lpstr>Numerical Descriptive Measures  for a Population:  The mean µ</vt:lpstr>
      <vt:lpstr>Numerical Descriptive Measures For A Population:  The Variance σ2</vt:lpstr>
      <vt:lpstr>Numerical Descriptive Measures For A Population:  The Standard Deviation σ</vt:lpstr>
      <vt:lpstr>Sample statistics versus population parameters</vt:lpstr>
      <vt:lpstr>Présentation PowerPoint</vt:lpstr>
      <vt:lpstr>Présentation PowerPoint</vt:lpstr>
      <vt:lpstr>Using the Empirical Rule</vt:lpstr>
      <vt:lpstr>Présentation PowerPoint</vt:lpstr>
      <vt:lpstr>Présentation PowerPoint</vt:lpstr>
      <vt:lpstr>Présentation PowerPoint</vt:lpstr>
      <vt:lpstr>The Covariance</vt:lpstr>
      <vt:lpstr>Interpreting Covariance</vt:lpstr>
      <vt:lpstr>Coefficient of Correlation</vt:lpstr>
      <vt:lpstr>Features of the Coefficient of Correlation</vt:lpstr>
      <vt:lpstr>Scatter Plots of  Sample Data with Various Coefficients of Correlation</vt:lpstr>
      <vt:lpstr>The Coefficient of Correlation Using Microsoft Excel Function</vt:lpstr>
      <vt:lpstr>The Coefficient of Correlation Using Microsoft Excel Data Analysis Tool</vt:lpstr>
      <vt:lpstr>The Coefficient of Correlation Using Microsoft Excel Data Analysis Tool</vt:lpstr>
      <vt:lpstr>Interpreting the Coefficient of Correlation Using Microsoft Excel</vt:lpstr>
      <vt:lpstr>Exercise : the Coefficient of Correlation</vt:lpstr>
      <vt:lpstr>Exercise</vt:lpstr>
      <vt:lpstr>The Coefficient of Correlation Using Minitab</vt:lpstr>
      <vt:lpstr>Pitfalls in Numerical  Descriptive Measures</vt:lpstr>
      <vt:lpstr>Ethical Considerations</vt:lpstr>
      <vt:lpstr>Chapter Summary</vt:lpstr>
      <vt:lpstr>Chapter Summary</vt:lpstr>
      <vt:lpstr>Présentation PowerPoint</vt:lpstr>
    </vt:vector>
  </TitlesOfParts>
  <Company>University of San Diego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Statistics, 10/e</dc:title>
  <dc:subject>Chapter 3</dc:subject>
  <dc:creator>Dirk Yandell</dc:creator>
  <cp:lastModifiedBy>PhB</cp:lastModifiedBy>
  <cp:revision>168</cp:revision>
  <cp:lastPrinted>1998-11-22T23:37:53Z</cp:lastPrinted>
  <dcterms:created xsi:type="dcterms:W3CDTF">2001-01-16T02:05:37Z</dcterms:created>
  <dcterms:modified xsi:type="dcterms:W3CDTF">2020-01-09T08:00:25Z</dcterms:modified>
</cp:coreProperties>
</file>